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2" Type="http://schemas.openxmlformats.org/officeDocument/2006/relationships/slide" Target="slides/slide7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b8160ab432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b8160ab432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c3f116137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c3f116137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c3f1161378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c3f1161378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3c6ae34c193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3c6ae34c193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3c6ae34c193_0_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3c6ae34c193_0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3c3ef384a77_0_7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3c3ef384a77_0_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6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5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8775" y="3374750"/>
            <a:ext cx="3389400" cy="1645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674150" y="3562150"/>
            <a:ext cx="3345200" cy="145852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0" y="0"/>
            <a:ext cx="9080400" cy="350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200">
                <a:latin typeface="Calibri"/>
                <a:ea typeface="Calibri"/>
                <a:cs typeface="Calibri"/>
                <a:sym typeface="Calibri"/>
              </a:rPr>
              <a:t>HOW SHOULD WE FARM FOR A BETTER WORLD?</a:t>
            </a:r>
            <a:endParaRPr b="1" sz="52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200">
                <a:latin typeface="Calibri"/>
                <a:ea typeface="Calibri"/>
                <a:cs typeface="Calibri"/>
                <a:sym typeface="Calibri"/>
              </a:rPr>
              <a:t>Lesson 7 - </a:t>
            </a:r>
            <a:r>
              <a:rPr lang="en" sz="4200">
                <a:latin typeface="Calibri"/>
                <a:ea typeface="Calibri"/>
                <a:cs typeface="Calibri"/>
                <a:sym typeface="Calibri"/>
              </a:rPr>
              <a:t>How Can We Make Communicate these Ideas?</a:t>
            </a:r>
            <a:endParaRPr sz="42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/>
        </p:nvSpPr>
        <p:spPr>
          <a:xfrm>
            <a:off x="0" y="278750"/>
            <a:ext cx="8694300" cy="437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latin typeface="Calibri"/>
                <a:ea typeface="Calibri"/>
                <a:cs typeface="Calibri"/>
                <a:sym typeface="Calibri"/>
              </a:rPr>
              <a:t>Learning Objectives</a:t>
            </a:r>
            <a:endParaRPr b="1" sz="24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Calibri"/>
                <a:ea typeface="Calibri"/>
                <a:cs typeface="Calibri"/>
                <a:sym typeface="Calibri"/>
              </a:rPr>
              <a:t>By the end of this lesson, you will be able to: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SzPts val="2200"/>
              <a:buFont typeface="Calibri"/>
              <a:buChar char="●"/>
            </a:pPr>
            <a:r>
              <a:rPr lang="en" sz="2200">
                <a:latin typeface="Calibri"/>
                <a:ea typeface="Calibri"/>
                <a:cs typeface="Calibri"/>
                <a:sym typeface="Calibri"/>
              </a:rPr>
              <a:t>Explain how </a:t>
            </a:r>
            <a:r>
              <a:rPr b="1" lang="en" sz="2200">
                <a:latin typeface="Calibri"/>
                <a:ea typeface="Calibri"/>
                <a:cs typeface="Calibri"/>
                <a:sym typeface="Calibri"/>
              </a:rPr>
              <a:t>different farming methods</a:t>
            </a:r>
            <a:r>
              <a:rPr lang="en" sz="2200">
                <a:latin typeface="Calibri"/>
                <a:ea typeface="Calibri"/>
                <a:cs typeface="Calibri"/>
                <a:sym typeface="Calibri"/>
              </a:rPr>
              <a:t> affect people, animals, and the environment</a:t>
            </a:r>
            <a:endParaRPr sz="2200">
              <a:latin typeface="Calibri"/>
              <a:ea typeface="Calibri"/>
              <a:cs typeface="Calibri"/>
              <a:sym typeface="Calibri"/>
            </a:endParaRPr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SzPts val="2200"/>
              <a:buFont typeface="Calibri"/>
              <a:buChar char="●"/>
            </a:pPr>
            <a:r>
              <a:rPr b="1" lang="en" sz="2200">
                <a:latin typeface="Calibri"/>
                <a:ea typeface="Calibri"/>
                <a:cs typeface="Calibri"/>
                <a:sym typeface="Calibri"/>
              </a:rPr>
              <a:t>Compare </a:t>
            </a:r>
            <a:r>
              <a:rPr lang="en" sz="2200">
                <a:latin typeface="Calibri"/>
                <a:ea typeface="Calibri"/>
                <a:cs typeface="Calibri"/>
                <a:sym typeface="Calibri"/>
              </a:rPr>
              <a:t>intensive, extensive, organic, vegan organic, community and high-tech farming approaches</a:t>
            </a:r>
            <a:endParaRPr sz="2200">
              <a:latin typeface="Calibri"/>
              <a:ea typeface="Calibri"/>
              <a:cs typeface="Calibri"/>
              <a:sym typeface="Calibri"/>
            </a:endParaRPr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SzPts val="2200"/>
              <a:buFont typeface="Calibri"/>
              <a:buChar char="●"/>
            </a:pPr>
            <a:r>
              <a:rPr lang="en" sz="2200">
                <a:latin typeface="Calibri"/>
                <a:ea typeface="Calibri"/>
                <a:cs typeface="Calibri"/>
                <a:sym typeface="Calibri"/>
              </a:rPr>
              <a:t>Communicate </a:t>
            </a:r>
            <a:r>
              <a:rPr b="1" lang="en" sz="2200">
                <a:latin typeface="Calibri"/>
                <a:ea typeface="Calibri"/>
                <a:cs typeface="Calibri"/>
                <a:sym typeface="Calibri"/>
              </a:rPr>
              <a:t>scientific ideas</a:t>
            </a:r>
            <a:r>
              <a:rPr lang="en" sz="2200">
                <a:latin typeface="Calibri"/>
                <a:ea typeface="Calibri"/>
                <a:cs typeface="Calibri"/>
                <a:sym typeface="Calibri"/>
              </a:rPr>
              <a:t> clearly using </a:t>
            </a:r>
            <a:r>
              <a:rPr b="1" lang="en" sz="2200">
                <a:latin typeface="Calibri"/>
                <a:ea typeface="Calibri"/>
                <a:cs typeface="Calibri"/>
                <a:sym typeface="Calibri"/>
              </a:rPr>
              <a:t>digital media</a:t>
            </a:r>
            <a:endParaRPr b="1" sz="2200">
              <a:latin typeface="Calibri"/>
              <a:ea typeface="Calibri"/>
              <a:cs typeface="Calibri"/>
              <a:sym typeface="Calibri"/>
            </a:endParaRPr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SzPts val="2200"/>
              <a:buFont typeface="Calibri"/>
              <a:buChar char="●"/>
            </a:pPr>
            <a:r>
              <a:rPr b="1" lang="en" sz="2200">
                <a:latin typeface="Calibri"/>
                <a:ea typeface="Calibri"/>
                <a:cs typeface="Calibri"/>
                <a:sym typeface="Calibri"/>
              </a:rPr>
              <a:t>Present balanced arguments</a:t>
            </a:r>
            <a:r>
              <a:rPr lang="en" sz="2200">
                <a:latin typeface="Calibri"/>
                <a:ea typeface="Calibri"/>
                <a:cs typeface="Calibri"/>
                <a:sym typeface="Calibri"/>
              </a:rPr>
              <a:t> using </a:t>
            </a:r>
            <a:r>
              <a:rPr b="1" lang="en" sz="2200">
                <a:latin typeface="Calibri"/>
                <a:ea typeface="Calibri"/>
                <a:cs typeface="Calibri"/>
                <a:sym typeface="Calibri"/>
              </a:rPr>
              <a:t>evidence</a:t>
            </a:r>
            <a:endParaRPr b="1" sz="2200">
              <a:latin typeface="Calibri"/>
              <a:ea typeface="Calibri"/>
              <a:cs typeface="Calibri"/>
              <a:sym typeface="Calibri"/>
            </a:endParaRPr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SzPts val="2200"/>
              <a:buFont typeface="Calibri"/>
              <a:buChar char="●"/>
            </a:pPr>
            <a:r>
              <a:rPr lang="en" sz="2200">
                <a:latin typeface="Calibri"/>
                <a:ea typeface="Calibri"/>
                <a:cs typeface="Calibri"/>
                <a:sym typeface="Calibri"/>
              </a:rPr>
              <a:t>Work </a:t>
            </a:r>
            <a:r>
              <a:rPr b="1" lang="en" sz="2200">
                <a:latin typeface="Calibri"/>
                <a:ea typeface="Calibri"/>
                <a:cs typeface="Calibri"/>
                <a:sym typeface="Calibri"/>
              </a:rPr>
              <a:t>collaboratively </a:t>
            </a:r>
            <a:r>
              <a:rPr lang="en" sz="2200">
                <a:latin typeface="Calibri"/>
                <a:ea typeface="Calibri"/>
                <a:cs typeface="Calibri"/>
                <a:sym typeface="Calibri"/>
              </a:rPr>
              <a:t>to plan an engaging </a:t>
            </a:r>
            <a:r>
              <a:rPr b="1" lang="en" sz="2200">
                <a:latin typeface="Calibri"/>
                <a:ea typeface="Calibri"/>
                <a:cs typeface="Calibri"/>
                <a:sym typeface="Calibri"/>
              </a:rPr>
              <a:t>educational video</a:t>
            </a:r>
            <a:endParaRPr b="1" sz="22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oogle Shape;66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94100" y="224075"/>
            <a:ext cx="3191196" cy="2158750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15"/>
          <p:cNvSpPr txBox="1"/>
          <p:nvPr/>
        </p:nvSpPr>
        <p:spPr>
          <a:xfrm>
            <a:off x="0" y="278750"/>
            <a:ext cx="8694300" cy="350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latin typeface="Calibri"/>
                <a:ea typeface="Calibri"/>
                <a:cs typeface="Calibri"/>
                <a:sym typeface="Calibri"/>
              </a:rPr>
              <a:t>Discussion Questions:</a:t>
            </a:r>
            <a:endParaRPr b="1" sz="24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latin typeface="Calibri"/>
              <a:ea typeface="Calibri"/>
              <a:cs typeface="Calibri"/>
              <a:sym typeface="Calibri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</a:pPr>
            <a:r>
              <a:rPr b="1" lang="en" sz="2400">
                <a:latin typeface="Calibri"/>
                <a:ea typeface="Calibri"/>
                <a:cs typeface="Calibri"/>
                <a:sym typeface="Calibri"/>
              </a:rPr>
              <a:t>Where do people get their information about food and farming?</a:t>
            </a:r>
            <a:endParaRPr b="1" sz="2400"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latin typeface="Calibri"/>
              <a:ea typeface="Calibri"/>
              <a:cs typeface="Calibri"/>
              <a:sym typeface="Calibri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</a:pPr>
            <a:r>
              <a:rPr b="1" lang="en" sz="2400">
                <a:latin typeface="Calibri"/>
                <a:ea typeface="Calibri"/>
                <a:cs typeface="Calibri"/>
                <a:sym typeface="Calibri"/>
              </a:rPr>
              <a:t>Why might videos be more powerful than textbooks?</a:t>
            </a:r>
            <a:endParaRPr sz="22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Google Shape;72;p16"/>
          <p:cNvPicPr preferRelativeResize="0"/>
          <p:nvPr/>
        </p:nvPicPr>
        <p:blipFill rotWithShape="1">
          <a:blip r:embed="rId3">
            <a:alphaModFix/>
          </a:blip>
          <a:srcRect b="27167" l="0" r="0" t="19917"/>
          <a:stretch/>
        </p:blipFill>
        <p:spPr>
          <a:xfrm>
            <a:off x="45625" y="3391475"/>
            <a:ext cx="3246250" cy="1752024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Google Shape;73;p16"/>
          <p:cNvSpPr txBox="1"/>
          <p:nvPr/>
        </p:nvSpPr>
        <p:spPr>
          <a:xfrm>
            <a:off x="131275" y="187300"/>
            <a:ext cx="86943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latin typeface="Calibri"/>
                <a:ea typeface="Calibri"/>
                <a:cs typeface="Calibri"/>
                <a:sym typeface="Calibri"/>
              </a:rPr>
              <a:t>Today’s Challenge</a:t>
            </a:r>
            <a:endParaRPr b="1" sz="24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Calibri"/>
                <a:ea typeface="Calibri"/>
                <a:cs typeface="Calibri"/>
                <a:sym typeface="Calibri"/>
              </a:rPr>
              <a:t>Create a 2-3 minute video answering: 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Calibri"/>
                <a:ea typeface="Calibri"/>
                <a:cs typeface="Calibri"/>
                <a:sym typeface="Calibri"/>
              </a:rPr>
              <a:t>"</a:t>
            </a:r>
            <a:r>
              <a:rPr b="1" lang="en" sz="2400">
                <a:latin typeface="Calibri"/>
                <a:ea typeface="Calibri"/>
                <a:cs typeface="Calibri"/>
                <a:sym typeface="Calibri"/>
              </a:rPr>
              <a:t>How Should We Farm for a Better World?</a:t>
            </a:r>
            <a:r>
              <a:rPr lang="en" sz="2400">
                <a:latin typeface="Calibri"/>
                <a:ea typeface="Calibri"/>
                <a:cs typeface="Calibri"/>
                <a:sym typeface="Calibri"/>
              </a:rPr>
              <a:t>"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" name="Google Shape;74;p16"/>
          <p:cNvSpPr/>
          <p:nvPr/>
        </p:nvSpPr>
        <p:spPr>
          <a:xfrm>
            <a:off x="164450" y="1405025"/>
            <a:ext cx="2702700" cy="1327500"/>
          </a:xfrm>
          <a:prstGeom prst="roundRect">
            <a:avLst>
              <a:gd fmla="val 16667" name="adj"/>
            </a:avLst>
          </a:prstGeom>
          <a:solidFill>
            <a:srgbClr val="CFE2F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Font typeface="Calibri"/>
              <a:buAutoNum type="arabicPeriod"/>
            </a:pPr>
            <a:r>
              <a:rPr b="1" lang="en" sz="1600">
                <a:latin typeface="Calibri"/>
                <a:ea typeface="Calibri"/>
                <a:cs typeface="Calibri"/>
                <a:sym typeface="Calibri"/>
              </a:rPr>
              <a:t>Define </a:t>
            </a:r>
            <a:r>
              <a:rPr lang="en" sz="1600">
                <a:latin typeface="Calibri"/>
                <a:ea typeface="Calibri"/>
                <a:cs typeface="Calibri"/>
                <a:sym typeface="Calibri"/>
              </a:rPr>
              <a:t>'A Better World'</a:t>
            </a:r>
            <a:endParaRPr sz="1600">
              <a:latin typeface="Calibri"/>
              <a:ea typeface="Calibri"/>
              <a:cs typeface="Calibri"/>
              <a:sym typeface="Calibri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Font typeface="Calibri"/>
              <a:buChar char="●"/>
            </a:pPr>
            <a:r>
              <a:rPr lang="en" sz="1600">
                <a:latin typeface="Calibri"/>
                <a:ea typeface="Calibri"/>
                <a:cs typeface="Calibri"/>
                <a:sym typeface="Calibri"/>
              </a:rPr>
              <a:t>Healthy ecosystems</a:t>
            </a:r>
            <a:endParaRPr sz="1600">
              <a:latin typeface="Calibri"/>
              <a:ea typeface="Calibri"/>
              <a:cs typeface="Calibri"/>
              <a:sym typeface="Calibri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Font typeface="Calibri"/>
              <a:buChar char="●"/>
            </a:pPr>
            <a:r>
              <a:rPr lang="en" sz="1600">
                <a:latin typeface="Calibri"/>
                <a:ea typeface="Calibri"/>
                <a:cs typeface="Calibri"/>
                <a:sym typeface="Calibri"/>
              </a:rPr>
              <a:t>Food security</a:t>
            </a:r>
            <a:endParaRPr sz="1600">
              <a:latin typeface="Calibri"/>
              <a:ea typeface="Calibri"/>
              <a:cs typeface="Calibri"/>
              <a:sym typeface="Calibri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Font typeface="Calibri"/>
              <a:buChar char="●"/>
            </a:pPr>
            <a:r>
              <a:rPr lang="en" sz="1600">
                <a:latin typeface="Calibri"/>
                <a:ea typeface="Calibri"/>
                <a:cs typeface="Calibri"/>
                <a:sym typeface="Calibri"/>
              </a:rPr>
              <a:t>Animal welfare</a:t>
            </a:r>
            <a:endParaRPr sz="1600">
              <a:latin typeface="Calibri"/>
              <a:ea typeface="Calibri"/>
              <a:cs typeface="Calibri"/>
              <a:sym typeface="Calibri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Font typeface="Calibri"/>
              <a:buChar char="●"/>
            </a:pPr>
            <a:r>
              <a:rPr lang="en" sz="1600">
                <a:latin typeface="Calibri"/>
                <a:ea typeface="Calibri"/>
                <a:cs typeface="Calibri"/>
                <a:sym typeface="Calibri"/>
              </a:rPr>
              <a:t>Climate stability</a:t>
            </a:r>
            <a:endParaRPr sz="16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" name="Google Shape;75;p16"/>
          <p:cNvSpPr/>
          <p:nvPr/>
        </p:nvSpPr>
        <p:spPr>
          <a:xfrm>
            <a:off x="2208600" y="2301025"/>
            <a:ext cx="5216400" cy="1327500"/>
          </a:xfrm>
          <a:prstGeom prst="roundRect">
            <a:avLst>
              <a:gd fmla="val 16667" name="adj"/>
            </a:avLst>
          </a:prstGeom>
          <a:solidFill>
            <a:srgbClr val="9FC5E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latin typeface="Calibri"/>
                <a:ea typeface="Calibri"/>
                <a:cs typeface="Calibri"/>
                <a:sym typeface="Calibri"/>
              </a:rPr>
              <a:t>2. </a:t>
            </a:r>
            <a:r>
              <a:rPr b="1" lang="en" sz="1600">
                <a:latin typeface="Calibri"/>
                <a:ea typeface="Calibri"/>
                <a:cs typeface="Calibri"/>
                <a:sym typeface="Calibri"/>
              </a:rPr>
              <a:t>Include</a:t>
            </a:r>
            <a:r>
              <a:rPr lang="en" sz="1600">
                <a:latin typeface="Calibri"/>
                <a:ea typeface="Calibri"/>
                <a:cs typeface="Calibri"/>
                <a:sym typeface="Calibri"/>
              </a:rPr>
              <a:t> at Least Two Farming Approaches</a:t>
            </a:r>
            <a:endParaRPr sz="1600">
              <a:latin typeface="Calibri"/>
              <a:ea typeface="Calibri"/>
              <a:cs typeface="Calibri"/>
              <a:sym typeface="Calibri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Font typeface="Calibri"/>
              <a:buChar char="●"/>
            </a:pPr>
            <a:r>
              <a:rPr lang="en" sz="1600">
                <a:latin typeface="Calibri"/>
                <a:ea typeface="Calibri"/>
                <a:cs typeface="Calibri"/>
                <a:sym typeface="Calibri"/>
              </a:rPr>
              <a:t>Intensive/industrial farming (animal, crop, or both)</a:t>
            </a:r>
            <a:endParaRPr sz="1600">
              <a:latin typeface="Calibri"/>
              <a:ea typeface="Calibri"/>
              <a:cs typeface="Calibri"/>
              <a:sym typeface="Calibri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Font typeface="Calibri"/>
              <a:buChar char="●"/>
            </a:pPr>
            <a:r>
              <a:rPr lang="en" sz="1600">
                <a:latin typeface="Calibri"/>
                <a:ea typeface="Calibri"/>
                <a:cs typeface="Calibri"/>
                <a:sym typeface="Calibri"/>
              </a:rPr>
              <a:t>Extensive - organic/veganic farming</a:t>
            </a:r>
            <a:endParaRPr sz="1600">
              <a:latin typeface="Calibri"/>
              <a:ea typeface="Calibri"/>
              <a:cs typeface="Calibri"/>
              <a:sym typeface="Calibri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Font typeface="Calibri"/>
              <a:buChar char="●"/>
            </a:pPr>
            <a:r>
              <a:rPr lang="en" sz="1600">
                <a:latin typeface="Calibri"/>
                <a:ea typeface="Calibri"/>
                <a:cs typeface="Calibri"/>
                <a:sym typeface="Calibri"/>
              </a:rPr>
              <a:t>Extensive - community farming</a:t>
            </a:r>
            <a:endParaRPr sz="1600">
              <a:latin typeface="Calibri"/>
              <a:ea typeface="Calibri"/>
              <a:cs typeface="Calibri"/>
              <a:sym typeface="Calibri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Font typeface="Calibri"/>
              <a:buChar char="●"/>
            </a:pPr>
            <a:r>
              <a:rPr lang="en" sz="1600">
                <a:latin typeface="Calibri"/>
                <a:ea typeface="Calibri"/>
                <a:cs typeface="Calibri"/>
                <a:sym typeface="Calibri"/>
              </a:rPr>
              <a:t>Vertical or hydroponic farming</a:t>
            </a:r>
            <a:endParaRPr sz="16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" name="Google Shape;76;p16"/>
          <p:cNvSpPr/>
          <p:nvPr/>
        </p:nvSpPr>
        <p:spPr>
          <a:xfrm>
            <a:off x="3721775" y="3572900"/>
            <a:ext cx="2669400" cy="957900"/>
          </a:xfrm>
          <a:prstGeom prst="roundRect">
            <a:avLst>
              <a:gd fmla="val 16667" name="adj"/>
            </a:avLst>
          </a:prstGeom>
          <a:solidFill>
            <a:srgbClr val="6D9EEB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latin typeface="Calibri"/>
                <a:ea typeface="Calibri"/>
                <a:cs typeface="Calibri"/>
                <a:sym typeface="Calibri"/>
              </a:rPr>
              <a:t>3. </a:t>
            </a:r>
            <a:r>
              <a:rPr b="1" lang="en" sz="1600">
                <a:latin typeface="Calibri"/>
                <a:ea typeface="Calibri"/>
                <a:cs typeface="Calibri"/>
                <a:sym typeface="Calibri"/>
              </a:rPr>
              <a:t>Pros and Cons</a:t>
            </a:r>
            <a:endParaRPr b="1" sz="16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latin typeface="Calibri"/>
                <a:ea typeface="Calibri"/>
                <a:cs typeface="Calibri"/>
                <a:sym typeface="Calibri"/>
              </a:rPr>
              <a:t>Present </a:t>
            </a:r>
            <a:r>
              <a:rPr b="1" lang="en" sz="1600">
                <a:latin typeface="Calibri"/>
                <a:ea typeface="Calibri"/>
                <a:cs typeface="Calibri"/>
                <a:sym typeface="Calibri"/>
              </a:rPr>
              <a:t>balanced </a:t>
            </a:r>
            <a:r>
              <a:rPr lang="en" sz="1600">
                <a:latin typeface="Calibri"/>
                <a:ea typeface="Calibri"/>
                <a:cs typeface="Calibri"/>
                <a:sym typeface="Calibri"/>
              </a:rPr>
              <a:t>arguments for each farming approach</a:t>
            </a:r>
            <a:endParaRPr sz="16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" name="Google Shape;77;p16"/>
          <p:cNvSpPr/>
          <p:nvPr/>
        </p:nvSpPr>
        <p:spPr>
          <a:xfrm>
            <a:off x="6303400" y="4139550"/>
            <a:ext cx="2769000" cy="957900"/>
          </a:xfrm>
          <a:prstGeom prst="roundRect">
            <a:avLst>
              <a:gd fmla="val 16667" name="adj"/>
            </a:avLst>
          </a:prstGeom>
          <a:solidFill>
            <a:srgbClr val="3C78D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latin typeface="Calibri"/>
                <a:ea typeface="Calibri"/>
                <a:cs typeface="Calibri"/>
                <a:sym typeface="Calibri"/>
              </a:rPr>
              <a:t>4</a:t>
            </a:r>
            <a:r>
              <a:rPr lang="en" sz="1600"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b="1" lang="en" sz="1600">
                <a:latin typeface="Calibri"/>
                <a:ea typeface="Calibri"/>
                <a:cs typeface="Calibri"/>
                <a:sym typeface="Calibri"/>
              </a:rPr>
              <a:t>Conclusion</a:t>
            </a:r>
            <a:endParaRPr b="1" sz="16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latin typeface="Calibri"/>
                <a:ea typeface="Calibri"/>
                <a:cs typeface="Calibri"/>
                <a:sym typeface="Calibri"/>
              </a:rPr>
              <a:t>End with a reflection or thought-provoking question</a:t>
            </a:r>
            <a:endParaRPr sz="16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" name="Google Shape;78;p16"/>
          <p:cNvSpPr/>
          <p:nvPr/>
        </p:nvSpPr>
        <p:spPr>
          <a:xfrm>
            <a:off x="6391175" y="123900"/>
            <a:ext cx="2702700" cy="1573200"/>
          </a:xfrm>
          <a:prstGeom prst="roundRect">
            <a:avLst>
              <a:gd fmla="val 16667" name="adj"/>
            </a:avLst>
          </a:prstGeom>
          <a:solidFill>
            <a:srgbClr val="DD7E6B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600">
                <a:latin typeface="Calibri"/>
                <a:ea typeface="Calibri"/>
                <a:cs typeface="Calibri"/>
                <a:sym typeface="Calibri"/>
              </a:rPr>
              <a:t>IMPORTANT</a:t>
            </a:r>
            <a:endParaRPr b="1" sz="1600">
              <a:latin typeface="Calibri"/>
              <a:ea typeface="Calibri"/>
              <a:cs typeface="Calibri"/>
              <a:sym typeface="Calibri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Font typeface="Calibri"/>
              <a:buChar char="●"/>
            </a:pPr>
            <a:r>
              <a:rPr lang="en" sz="1600">
                <a:latin typeface="Calibri"/>
                <a:ea typeface="Calibri"/>
                <a:cs typeface="Calibri"/>
                <a:sym typeface="Calibri"/>
              </a:rPr>
              <a:t>Use evidence from previous lessons</a:t>
            </a:r>
            <a:endParaRPr sz="1600">
              <a:latin typeface="Calibri"/>
              <a:ea typeface="Calibri"/>
              <a:cs typeface="Calibri"/>
              <a:sym typeface="Calibri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Font typeface="Calibri"/>
              <a:buChar char="●"/>
            </a:pPr>
            <a:r>
              <a:rPr lang="en" sz="1600">
                <a:latin typeface="Calibri"/>
                <a:ea typeface="Calibri"/>
                <a:cs typeface="Calibri"/>
                <a:sym typeface="Calibri"/>
              </a:rPr>
              <a:t>There's not always 'one right answer'</a:t>
            </a:r>
            <a:endParaRPr sz="1600">
              <a:latin typeface="Calibri"/>
              <a:ea typeface="Calibri"/>
              <a:cs typeface="Calibri"/>
              <a:sym typeface="Calibri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Font typeface="Calibri"/>
              <a:buChar char="●"/>
            </a:pPr>
            <a:r>
              <a:rPr lang="en" sz="1600">
                <a:latin typeface="Calibri"/>
                <a:ea typeface="Calibri"/>
                <a:cs typeface="Calibri"/>
                <a:sym typeface="Calibri"/>
              </a:rPr>
              <a:t>Be fair and balanced</a:t>
            </a:r>
            <a:endParaRPr sz="16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7"/>
          <p:cNvSpPr txBox="1"/>
          <p:nvPr/>
        </p:nvSpPr>
        <p:spPr>
          <a:xfrm>
            <a:off x="131275" y="187300"/>
            <a:ext cx="8694300" cy="301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latin typeface="Calibri"/>
                <a:ea typeface="Calibri"/>
                <a:cs typeface="Calibri"/>
                <a:sym typeface="Calibri"/>
              </a:rPr>
              <a:t>Planning your video - </a:t>
            </a:r>
            <a:r>
              <a:rPr b="1" lang="en" sz="2400">
                <a:latin typeface="Calibri"/>
                <a:ea typeface="Calibri"/>
                <a:cs typeface="Calibri"/>
                <a:sym typeface="Calibri"/>
              </a:rPr>
              <a:t>Group</a:t>
            </a:r>
            <a:r>
              <a:rPr b="1" lang="en" sz="2400">
                <a:latin typeface="Calibri"/>
                <a:ea typeface="Calibri"/>
                <a:cs typeface="Calibri"/>
                <a:sym typeface="Calibri"/>
              </a:rPr>
              <a:t> Activity</a:t>
            </a:r>
            <a:endParaRPr b="1" sz="24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latin typeface="Calibri"/>
                <a:ea typeface="Calibri"/>
                <a:cs typeface="Calibri"/>
                <a:sym typeface="Calibri"/>
              </a:rPr>
              <a:t>On your planning sheet identify:</a:t>
            </a:r>
            <a:endParaRPr b="1" sz="2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Font typeface="Calibri"/>
              <a:buAutoNum type="arabicPeriod"/>
            </a:pPr>
            <a:r>
              <a:rPr b="1" lang="en" sz="2000">
                <a:latin typeface="Calibri"/>
                <a:ea typeface="Calibri"/>
                <a:cs typeface="Calibri"/>
                <a:sym typeface="Calibri"/>
              </a:rPr>
              <a:t>Learning Objectives </a:t>
            </a:r>
            <a:r>
              <a:rPr lang="en" sz="2000">
                <a:latin typeface="Calibri"/>
                <a:ea typeface="Calibri"/>
                <a:cs typeface="Calibri"/>
                <a:sym typeface="Calibri"/>
              </a:rPr>
              <a:t>- what should the viewer take away? 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Font typeface="Calibri"/>
              <a:buAutoNum type="arabicPeriod"/>
            </a:pPr>
            <a:r>
              <a:rPr b="1" lang="en" sz="2000">
                <a:latin typeface="Calibri"/>
                <a:ea typeface="Calibri"/>
                <a:cs typeface="Calibri"/>
                <a:sym typeface="Calibri"/>
              </a:rPr>
              <a:t>Structure - </a:t>
            </a:r>
            <a:r>
              <a:rPr lang="en" sz="2000">
                <a:latin typeface="Calibri"/>
                <a:ea typeface="Calibri"/>
                <a:cs typeface="Calibri"/>
                <a:sym typeface="Calibri"/>
              </a:rPr>
              <a:t>Introduction (problem) / Middle (comparison) / Ending (reflection)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Font typeface="Calibri"/>
              <a:buAutoNum type="arabicPeriod"/>
            </a:pPr>
            <a:r>
              <a:rPr b="1" lang="en" sz="2000">
                <a:latin typeface="Calibri"/>
                <a:ea typeface="Calibri"/>
                <a:cs typeface="Calibri"/>
                <a:sym typeface="Calibri"/>
              </a:rPr>
              <a:t>Bite-Sized Content - </a:t>
            </a:r>
            <a:r>
              <a:rPr lang="en" sz="2000">
                <a:latin typeface="Calibri"/>
                <a:ea typeface="Calibri"/>
                <a:cs typeface="Calibri"/>
                <a:sym typeface="Calibri"/>
              </a:rPr>
              <a:t>No long explanations - clear key messages only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Font typeface="Calibri"/>
              <a:buAutoNum type="arabicPeriod"/>
            </a:pPr>
            <a:r>
              <a:rPr b="1" lang="en" sz="2000">
                <a:latin typeface="Calibri"/>
                <a:ea typeface="Calibri"/>
                <a:cs typeface="Calibri"/>
                <a:sym typeface="Calibri"/>
              </a:rPr>
              <a:t>Active Learning - </a:t>
            </a:r>
            <a:r>
              <a:rPr lang="en" sz="2000">
                <a:latin typeface="Calibri"/>
                <a:ea typeface="Calibri"/>
                <a:cs typeface="Calibri"/>
                <a:sym typeface="Calibri"/>
              </a:rPr>
              <a:t>Question for viewer / Pause to think / Poll or quiz idea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Font typeface="Calibri"/>
              <a:buAutoNum type="arabicPeriod"/>
            </a:pPr>
            <a:r>
              <a:rPr b="1" lang="en" sz="2000">
                <a:latin typeface="Calibri"/>
                <a:ea typeface="Calibri"/>
                <a:cs typeface="Calibri"/>
                <a:sym typeface="Calibri"/>
              </a:rPr>
              <a:t>Real-World Examples </a:t>
            </a:r>
            <a:r>
              <a:rPr lang="en" sz="2000">
                <a:latin typeface="Calibri"/>
                <a:ea typeface="Calibri"/>
                <a:cs typeface="Calibri"/>
                <a:sym typeface="Calibri"/>
              </a:rPr>
              <a:t>- UK farms / School growing / Food choices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" name="Google Shape;84;p17"/>
          <p:cNvSpPr/>
          <p:nvPr/>
        </p:nvSpPr>
        <p:spPr>
          <a:xfrm>
            <a:off x="856095" y="3548475"/>
            <a:ext cx="1665900" cy="863100"/>
          </a:xfrm>
          <a:prstGeom prst="roundRect">
            <a:avLst>
              <a:gd fmla="val 16667" name="adj"/>
            </a:avLst>
          </a:prstGeom>
          <a:solidFill>
            <a:srgbClr val="E6913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latin typeface="Calibri"/>
                <a:ea typeface="Calibri"/>
                <a:cs typeface="Calibri"/>
                <a:sym typeface="Calibri"/>
              </a:rPr>
              <a:t>CLEAR </a:t>
            </a:r>
            <a:endParaRPr b="1" sz="2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latin typeface="Calibri"/>
                <a:ea typeface="Calibri"/>
                <a:cs typeface="Calibri"/>
                <a:sym typeface="Calibri"/>
              </a:rPr>
              <a:t>audio </a:t>
            </a:r>
            <a:r>
              <a:rPr b="1" lang="en" sz="2000">
                <a:latin typeface="Calibri"/>
                <a:ea typeface="Calibri"/>
                <a:cs typeface="Calibri"/>
                <a:sym typeface="Calibri"/>
              </a:rPr>
              <a:t>🎤</a:t>
            </a:r>
            <a:endParaRPr b="1" sz="2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17"/>
          <p:cNvSpPr/>
          <p:nvPr/>
        </p:nvSpPr>
        <p:spPr>
          <a:xfrm>
            <a:off x="2807045" y="3548475"/>
            <a:ext cx="1665900" cy="863100"/>
          </a:xfrm>
          <a:prstGeom prst="roundRect">
            <a:avLst>
              <a:gd fmla="val 16667" name="adj"/>
            </a:avLst>
          </a:prstGeom>
          <a:solidFill>
            <a:srgbClr val="E6913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latin typeface="Calibri"/>
                <a:ea typeface="Calibri"/>
                <a:cs typeface="Calibri"/>
                <a:sym typeface="Calibri"/>
              </a:rPr>
              <a:t>Simple visuals</a:t>
            </a:r>
            <a:r>
              <a:rPr b="1" lang="en" sz="200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lang="en" sz="2000">
                <a:latin typeface="Calibri"/>
                <a:ea typeface="Calibri"/>
                <a:cs typeface="Calibri"/>
                <a:sym typeface="Calibri"/>
              </a:rPr>
              <a:t>📊</a:t>
            </a:r>
            <a:endParaRPr b="1" sz="2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17"/>
          <p:cNvSpPr/>
          <p:nvPr/>
        </p:nvSpPr>
        <p:spPr>
          <a:xfrm>
            <a:off x="4757995" y="3548475"/>
            <a:ext cx="1665900" cy="863100"/>
          </a:xfrm>
          <a:prstGeom prst="roundRect">
            <a:avLst>
              <a:gd fmla="val 16667" name="adj"/>
            </a:avLst>
          </a:prstGeom>
          <a:solidFill>
            <a:srgbClr val="E6913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latin typeface="Calibri"/>
                <a:ea typeface="Calibri"/>
                <a:cs typeface="Calibri"/>
                <a:sym typeface="Calibri"/>
              </a:rPr>
              <a:t>Images over text</a:t>
            </a:r>
            <a:r>
              <a:rPr b="1" lang="en" sz="200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lang="en" sz="2000">
                <a:latin typeface="Calibri"/>
                <a:ea typeface="Calibri"/>
                <a:cs typeface="Calibri"/>
                <a:sym typeface="Calibri"/>
              </a:rPr>
              <a:t>🖼️</a:t>
            </a:r>
            <a:endParaRPr b="1" sz="2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7"/>
          <p:cNvSpPr/>
          <p:nvPr/>
        </p:nvSpPr>
        <p:spPr>
          <a:xfrm>
            <a:off x="6708945" y="3548475"/>
            <a:ext cx="1665900" cy="863100"/>
          </a:xfrm>
          <a:prstGeom prst="roundRect">
            <a:avLst>
              <a:gd fmla="val 16667" name="adj"/>
            </a:avLst>
          </a:prstGeom>
          <a:solidFill>
            <a:srgbClr val="E6913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latin typeface="Calibri"/>
                <a:ea typeface="Calibri"/>
                <a:cs typeface="Calibri"/>
                <a:sym typeface="Calibri"/>
              </a:rPr>
              <a:t>Sound effects 🎵</a:t>
            </a:r>
            <a:endParaRPr b="1" sz="2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7"/>
          <p:cNvSpPr/>
          <p:nvPr/>
        </p:nvSpPr>
        <p:spPr>
          <a:xfrm>
            <a:off x="1028425" y="4504425"/>
            <a:ext cx="7241100" cy="532800"/>
          </a:xfrm>
          <a:prstGeom prst="roundRect">
            <a:avLst>
              <a:gd fmla="val 16667" name="adj"/>
            </a:avLst>
          </a:prstGeom>
          <a:solidFill>
            <a:srgbClr val="FCE5CD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latin typeface="Calibri"/>
                <a:ea typeface="Calibri"/>
                <a:cs typeface="Calibri"/>
                <a:sym typeface="Calibri"/>
              </a:rPr>
              <a:t>Key: Accuracy over flashiness/ Respectful tone/ Positive but realistic</a:t>
            </a:r>
            <a:endParaRPr b="1" sz="1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3" name="Google Shape;93;p18"/>
          <p:cNvPicPr preferRelativeResize="0"/>
          <p:nvPr/>
        </p:nvPicPr>
        <p:blipFill rotWithShape="1">
          <a:blip r:embed="rId3">
            <a:alphaModFix/>
          </a:blip>
          <a:srcRect b="7621" l="13782" r="14021" t="0"/>
          <a:stretch/>
        </p:blipFill>
        <p:spPr>
          <a:xfrm>
            <a:off x="5216525" y="-26550"/>
            <a:ext cx="3927475" cy="4960750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18"/>
          <p:cNvSpPr txBox="1"/>
          <p:nvPr/>
        </p:nvSpPr>
        <p:spPr>
          <a:xfrm>
            <a:off x="131275" y="187300"/>
            <a:ext cx="8694300" cy="270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latin typeface="Calibri"/>
                <a:ea typeface="Calibri"/>
                <a:cs typeface="Calibri"/>
                <a:sym typeface="Calibri"/>
              </a:rPr>
              <a:t>Share your ideas:</a:t>
            </a:r>
            <a:endParaRPr b="1" sz="24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latin typeface="Calibri"/>
              <a:ea typeface="Calibri"/>
              <a:cs typeface="Calibri"/>
              <a:sym typeface="Calibri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</a:pPr>
            <a:r>
              <a:rPr lang="en" sz="2400">
                <a:latin typeface="Calibri"/>
                <a:ea typeface="Calibri"/>
                <a:cs typeface="Calibri"/>
                <a:sym typeface="Calibri"/>
              </a:rPr>
              <a:t>Your video title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</a:pPr>
            <a:r>
              <a:rPr lang="en" sz="2400">
                <a:latin typeface="Calibri"/>
                <a:ea typeface="Calibri"/>
                <a:cs typeface="Calibri"/>
                <a:sym typeface="Calibri"/>
              </a:rPr>
              <a:t>One farming method they will include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</a:pPr>
            <a:r>
              <a:rPr lang="en" sz="2400">
                <a:latin typeface="Calibri"/>
                <a:ea typeface="Calibri"/>
                <a:cs typeface="Calibri"/>
                <a:sym typeface="Calibri"/>
              </a:rPr>
              <a:t>One challenge they will address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" name="Google Shape;99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7158826" y="3158325"/>
            <a:ext cx="1985174" cy="1985174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19"/>
          <p:cNvSpPr txBox="1"/>
          <p:nvPr/>
        </p:nvSpPr>
        <p:spPr>
          <a:xfrm>
            <a:off x="49800" y="557500"/>
            <a:ext cx="9094200" cy="350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</a:t>
            </a:r>
            <a:r>
              <a:rPr b="1" lang="en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xit question:</a:t>
            </a:r>
            <a:endParaRPr b="1"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</a:pPr>
            <a:r>
              <a:rPr lang="en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does “farming for a better world” mean to you now?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</a:pPr>
            <a:r>
              <a:rPr lang="en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Videos will be completed as homework or next lesson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</a:pPr>
            <a:r>
              <a:rPr lang="en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They will be shared for debate and decision-making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Calibri"/>
                <a:ea typeface="Calibri"/>
                <a:cs typeface="Calibri"/>
                <a:sym typeface="Calibri"/>
              </a:rPr>
              <a:t> 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