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c6a2ab3038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c6a2ab3038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c3eb41119b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c3eb41119b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c6a2ab3038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c6a2ab3038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c6a2ab3038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c6a2ab3038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c6a2ab3038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c6a2ab3038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b8160ab43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b8160ab43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c3eb4111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c3eb4111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c3eb41119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c3eb41119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c3eb41119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c3eb41119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c3eb41119b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c3eb41119b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c3eb41119b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c3eb41119b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c3eb41119b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c3eb41119b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c6a2ab3038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c6a2ab3038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hyperlink" Target="http://www.youtube.com/watch?v=t0PheK2_flU" TargetMode="External"/><Relationship Id="rId5"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www.youtube.com/watch?v=xFqecEtdGZ0" TargetMode="External"/><Relationship Id="rId5"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38775" y="3374750"/>
            <a:ext cx="3389400" cy="1645925"/>
          </a:xfrm>
          <a:prstGeom prst="rect">
            <a:avLst/>
          </a:prstGeom>
          <a:noFill/>
          <a:ln>
            <a:noFill/>
          </a:ln>
        </p:spPr>
      </p:pic>
      <p:pic>
        <p:nvPicPr>
          <p:cNvPr id="55" name="Google Shape;55;p13"/>
          <p:cNvPicPr preferRelativeResize="0"/>
          <p:nvPr/>
        </p:nvPicPr>
        <p:blipFill>
          <a:blip r:embed="rId4">
            <a:alphaModFix/>
          </a:blip>
          <a:stretch>
            <a:fillRect/>
          </a:stretch>
        </p:blipFill>
        <p:spPr>
          <a:xfrm>
            <a:off x="5674150" y="3562150"/>
            <a:ext cx="3345200" cy="1458525"/>
          </a:xfrm>
          <a:prstGeom prst="rect">
            <a:avLst/>
          </a:prstGeom>
          <a:noFill/>
          <a:ln>
            <a:noFill/>
          </a:ln>
        </p:spPr>
      </p:pic>
      <p:sp>
        <p:nvSpPr>
          <p:cNvPr id="56" name="Google Shape;56;p13"/>
          <p:cNvSpPr txBox="1"/>
          <p:nvPr/>
        </p:nvSpPr>
        <p:spPr>
          <a:xfrm>
            <a:off x="0" y="0"/>
            <a:ext cx="9080400" cy="350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200">
                <a:latin typeface="Calibri"/>
                <a:ea typeface="Calibri"/>
                <a:cs typeface="Calibri"/>
                <a:sym typeface="Calibri"/>
              </a:rPr>
              <a:t>HOW SHOULD WE FARM FOR A BETTER WORLD?</a:t>
            </a:r>
            <a:endParaRPr b="1" sz="5200">
              <a:latin typeface="Calibri"/>
              <a:ea typeface="Calibri"/>
              <a:cs typeface="Calibri"/>
              <a:sym typeface="Calibri"/>
            </a:endParaRPr>
          </a:p>
          <a:p>
            <a:pPr indent="0" lvl="0" marL="0" rtl="0" algn="ctr">
              <a:spcBef>
                <a:spcPts val="0"/>
              </a:spcBef>
              <a:spcAft>
                <a:spcPts val="0"/>
              </a:spcAft>
              <a:buNone/>
            </a:pPr>
            <a:r>
              <a:t/>
            </a:r>
            <a:endParaRPr sz="2800">
              <a:latin typeface="Calibri"/>
              <a:ea typeface="Calibri"/>
              <a:cs typeface="Calibri"/>
              <a:sym typeface="Calibri"/>
            </a:endParaRPr>
          </a:p>
          <a:p>
            <a:pPr indent="0" lvl="0" marL="0" rtl="0" algn="ctr">
              <a:spcBef>
                <a:spcPts val="0"/>
              </a:spcBef>
              <a:spcAft>
                <a:spcPts val="0"/>
              </a:spcAft>
              <a:buNone/>
            </a:pPr>
            <a:r>
              <a:rPr lang="en" sz="4200">
                <a:latin typeface="Calibri"/>
                <a:ea typeface="Calibri"/>
                <a:cs typeface="Calibri"/>
                <a:sym typeface="Calibri"/>
              </a:rPr>
              <a:t>Lesson 6 - </a:t>
            </a:r>
            <a:r>
              <a:rPr lang="en" sz="4200">
                <a:latin typeface="Calibri"/>
                <a:ea typeface="Calibri"/>
                <a:cs typeface="Calibri"/>
                <a:sym typeface="Calibri"/>
              </a:rPr>
              <a:t>Can community farms feed people?</a:t>
            </a:r>
            <a:endParaRPr sz="42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2"/>
          <p:cNvPicPr preferRelativeResize="0"/>
          <p:nvPr/>
        </p:nvPicPr>
        <p:blipFill>
          <a:blip r:embed="rId3">
            <a:alphaModFix/>
          </a:blip>
          <a:stretch>
            <a:fillRect/>
          </a:stretch>
        </p:blipFill>
        <p:spPr>
          <a:xfrm rot="5400000">
            <a:off x="7960700" y="3960200"/>
            <a:ext cx="1183300" cy="1183300"/>
          </a:xfrm>
          <a:prstGeom prst="rect">
            <a:avLst/>
          </a:prstGeom>
          <a:noFill/>
          <a:ln>
            <a:noFill/>
          </a:ln>
        </p:spPr>
      </p:pic>
      <p:sp>
        <p:nvSpPr>
          <p:cNvPr id="120" name="Google Shape;120;p22"/>
          <p:cNvSpPr txBox="1"/>
          <p:nvPr/>
        </p:nvSpPr>
        <p:spPr>
          <a:xfrm>
            <a:off x="86300" y="78150"/>
            <a:ext cx="8607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Farming Indoors</a:t>
            </a:r>
            <a:endParaRPr b="1" sz="2400">
              <a:latin typeface="Calibri"/>
              <a:ea typeface="Calibri"/>
              <a:cs typeface="Calibri"/>
              <a:sym typeface="Calibri"/>
            </a:endParaRPr>
          </a:p>
        </p:txBody>
      </p:sp>
      <p:sp>
        <p:nvSpPr>
          <p:cNvPr id="121" name="Google Shape;121;p22"/>
          <p:cNvSpPr txBox="1"/>
          <p:nvPr/>
        </p:nvSpPr>
        <p:spPr>
          <a:xfrm>
            <a:off x="0" y="4728000"/>
            <a:ext cx="9144000" cy="9138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0"/>
              </a:spcAft>
              <a:buNone/>
            </a:pPr>
            <a:r>
              <a:rPr lang="en" sz="1500">
                <a:solidFill>
                  <a:schemeClr val="dk1"/>
                </a:solidFill>
                <a:latin typeface="Calibri"/>
                <a:ea typeface="Calibri"/>
                <a:cs typeface="Calibri"/>
                <a:sym typeface="Calibri"/>
              </a:rPr>
              <a:t>While watching, identify: o</a:t>
            </a:r>
            <a:r>
              <a:rPr lang="en" sz="1500">
                <a:solidFill>
                  <a:schemeClr val="dk1"/>
                </a:solidFill>
                <a:latin typeface="Calibri"/>
                <a:ea typeface="Calibri"/>
                <a:cs typeface="Calibri"/>
                <a:sym typeface="Calibri"/>
              </a:rPr>
              <a:t>ne advantage of indoor vertical farming and one limitation</a:t>
            </a:r>
            <a:endParaRPr sz="1500">
              <a:solidFill>
                <a:schemeClr val="dk1"/>
              </a:solidFill>
              <a:latin typeface="Calibri"/>
              <a:ea typeface="Calibri"/>
              <a:cs typeface="Calibri"/>
              <a:sym typeface="Calibri"/>
            </a:endParaRPr>
          </a:p>
          <a:p>
            <a:pPr indent="0" lvl="0" marL="0" rtl="0" algn="l">
              <a:lnSpc>
                <a:spcPct val="107916"/>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07916"/>
              </a:lnSpc>
              <a:spcBef>
                <a:spcPts val="0"/>
              </a:spcBef>
              <a:spcAft>
                <a:spcPts val="0"/>
              </a:spcAft>
              <a:buNone/>
            </a:pPr>
            <a:r>
              <a:t/>
            </a:r>
            <a:endParaRPr sz="1500">
              <a:solidFill>
                <a:schemeClr val="dk1"/>
              </a:solidFill>
              <a:latin typeface="Calibri"/>
              <a:ea typeface="Calibri"/>
              <a:cs typeface="Calibri"/>
              <a:sym typeface="Calibri"/>
            </a:endParaRPr>
          </a:p>
        </p:txBody>
      </p:sp>
      <p:pic>
        <p:nvPicPr>
          <p:cNvPr descr="Food is often transported hundreds or thousands of miles before it reaches our kitchens. But some companies are trying to change that.&#10;&#10;Click here to subscribe to our channel 👉🏽 https://bbc.in/3VyyriM&#10;&#10;They’re growing fruit and vegetables in cities, in indoor vertical farms. Crops are grown on shelves, stacked on top of each other.&#10;&#10;Watch more videos on people fixing the world here: https://www.youtube.com/playlist?list=PLz_B0PFGIn4eKeN1PEshORrjrQyL0dCIy&#10;&#10;----------------&#10;This is the official BBC World Service YouTube channel. &#10;If you like what we do, you can also find us here:&#10;Instagram 👉🏽 https://www.instagram.com/bbcworldservice&#10;Twitter 👉🏽 https://twitter.com/bbcworldservice&#10;Facebook 👉🏽 https://facebook.com/bbcworldservice&#10;BBC World Service website 👉🏽 https://www.bbc.co.uk/worldserviceradio&#10;&#10;Thanks for watching and subscribing!&#10;#BBCWorldService #WorldService" id="122" name="Google Shape;122;p22" title="The farmers bringing their fields indoors - BBC World Service">
            <a:hlinkClick r:id="rId4"/>
          </p:cNvPr>
          <p:cNvPicPr preferRelativeResize="0"/>
          <p:nvPr/>
        </p:nvPicPr>
        <p:blipFill>
          <a:blip r:embed="rId5">
            <a:alphaModFix/>
          </a:blip>
          <a:stretch>
            <a:fillRect/>
          </a:stretch>
        </p:blipFill>
        <p:spPr>
          <a:xfrm>
            <a:off x="673288" y="546425"/>
            <a:ext cx="7433931" cy="4181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3"/>
          <p:cNvSpPr txBox="1"/>
          <p:nvPr/>
        </p:nvSpPr>
        <p:spPr>
          <a:xfrm>
            <a:off x="0" y="0"/>
            <a:ext cx="9094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Designing a Food System Solution</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a:p>
            <a:pPr indent="0" lvl="0" marL="0" rtl="0" algn="l">
              <a:spcBef>
                <a:spcPts val="0"/>
              </a:spcBef>
              <a:spcAft>
                <a:spcPts val="0"/>
              </a:spcAft>
              <a:buNone/>
            </a:pPr>
            <a:r>
              <a:rPr b="1" lang="en" sz="2400">
                <a:latin typeface="Calibri"/>
                <a:ea typeface="Calibri"/>
                <a:cs typeface="Calibri"/>
                <a:sym typeface="Calibri"/>
              </a:rPr>
              <a:t>RHS Challenge</a:t>
            </a:r>
            <a:r>
              <a:rPr lang="en" sz="2400">
                <a:latin typeface="Calibri"/>
                <a:ea typeface="Calibri"/>
                <a:cs typeface="Calibri"/>
                <a:sym typeface="Calibri"/>
              </a:rPr>
              <a:t> - Choose one option:</a:t>
            </a:r>
            <a:endParaRPr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p:txBody>
      </p:sp>
      <p:pic>
        <p:nvPicPr>
          <p:cNvPr id="128" name="Google Shape;128;p23"/>
          <p:cNvPicPr preferRelativeResize="0"/>
          <p:nvPr/>
        </p:nvPicPr>
        <p:blipFill>
          <a:blip r:embed="rId3">
            <a:alphaModFix/>
          </a:blip>
          <a:stretch>
            <a:fillRect/>
          </a:stretch>
        </p:blipFill>
        <p:spPr>
          <a:xfrm>
            <a:off x="7067381" y="87075"/>
            <a:ext cx="1985174" cy="1324158"/>
          </a:xfrm>
          <a:prstGeom prst="rect">
            <a:avLst/>
          </a:prstGeom>
          <a:noFill/>
          <a:ln>
            <a:noFill/>
          </a:ln>
        </p:spPr>
      </p:pic>
      <p:sp>
        <p:nvSpPr>
          <p:cNvPr id="129" name="Google Shape;129;p23"/>
          <p:cNvSpPr/>
          <p:nvPr/>
        </p:nvSpPr>
        <p:spPr>
          <a:xfrm>
            <a:off x="393800" y="1591800"/>
            <a:ext cx="3628200" cy="24681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Calibri"/>
                <a:ea typeface="Calibri"/>
                <a:cs typeface="Calibri"/>
                <a:sym typeface="Calibri"/>
              </a:rPr>
              <a:t>Option A - Hydroponic Garden</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Where would it be used?</a:t>
            </a:r>
            <a:endParaRPr sz="2000">
              <a:latin typeface="Calibri"/>
              <a:ea typeface="Calibri"/>
              <a:cs typeface="Calibri"/>
              <a:sym typeface="Calibri"/>
            </a:endParaRPr>
          </a:p>
          <a:p>
            <a:pPr indent="0" lvl="0" marL="457200" rtl="0" algn="l">
              <a:spcBef>
                <a:spcPts val="0"/>
              </a:spcBef>
              <a:spcAft>
                <a:spcPts val="0"/>
              </a:spcAft>
              <a:buNone/>
            </a:pPr>
            <a:r>
              <a:rPr lang="en" sz="2000">
                <a:latin typeface="Calibri"/>
                <a:ea typeface="Calibri"/>
                <a:cs typeface="Calibri"/>
                <a:sym typeface="Calibri"/>
              </a:rPr>
              <a:t>(school, city, warehouse?)</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What crops would be grown?</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How does it save space?</a:t>
            </a:r>
            <a:endParaRPr sz="2000">
              <a:latin typeface="Calibri"/>
              <a:ea typeface="Calibri"/>
              <a:cs typeface="Calibri"/>
              <a:sym typeface="Calibri"/>
            </a:endParaRPr>
          </a:p>
        </p:txBody>
      </p:sp>
      <p:sp>
        <p:nvSpPr>
          <p:cNvPr id="130" name="Google Shape;130;p23"/>
          <p:cNvSpPr/>
          <p:nvPr/>
        </p:nvSpPr>
        <p:spPr>
          <a:xfrm>
            <a:off x="4342425" y="1591800"/>
            <a:ext cx="3628200" cy="24681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Calibri"/>
                <a:ea typeface="Calibri"/>
                <a:cs typeface="Calibri"/>
                <a:sym typeface="Calibri"/>
              </a:rPr>
              <a:t>Option B - Vertical Garden</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What materials could be reused?</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Where could it be built?</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Who could benefit from the food grown?</a:t>
            </a:r>
            <a:endParaRPr sz="20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txBox="1"/>
          <p:nvPr/>
        </p:nvSpPr>
        <p:spPr>
          <a:xfrm>
            <a:off x="132500" y="157782"/>
            <a:ext cx="8607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On your tables sort and rank the following 8 statements (with the one you are most willing to do at the top):</a:t>
            </a:r>
            <a:endParaRPr b="1" sz="2400">
              <a:latin typeface="Calibri"/>
              <a:ea typeface="Calibri"/>
              <a:cs typeface="Calibri"/>
              <a:sym typeface="Calibri"/>
            </a:endParaRPr>
          </a:p>
        </p:txBody>
      </p:sp>
      <p:sp>
        <p:nvSpPr>
          <p:cNvPr id="136" name="Google Shape;136;p24"/>
          <p:cNvSpPr/>
          <p:nvPr/>
        </p:nvSpPr>
        <p:spPr>
          <a:xfrm>
            <a:off x="132500" y="1192407"/>
            <a:ext cx="3982200" cy="7104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Calibri"/>
                <a:ea typeface="Calibri"/>
                <a:cs typeface="Calibri"/>
                <a:sym typeface="Calibri"/>
              </a:rPr>
              <a:t>Reduce meat consumption - </a:t>
            </a:r>
            <a:r>
              <a:rPr lang="en" sz="2000">
                <a:latin typeface="Calibri"/>
                <a:ea typeface="Calibri"/>
                <a:cs typeface="Calibri"/>
                <a:sym typeface="Calibri"/>
              </a:rPr>
              <a:t>shift toward a more plant-based diet</a:t>
            </a:r>
            <a:endParaRPr sz="2000">
              <a:latin typeface="Calibri"/>
              <a:ea typeface="Calibri"/>
              <a:cs typeface="Calibri"/>
              <a:sym typeface="Calibri"/>
            </a:endParaRPr>
          </a:p>
        </p:txBody>
      </p:sp>
      <p:sp>
        <p:nvSpPr>
          <p:cNvPr id="137" name="Google Shape;137;p24"/>
          <p:cNvSpPr/>
          <p:nvPr/>
        </p:nvSpPr>
        <p:spPr>
          <a:xfrm>
            <a:off x="132500" y="2187682"/>
            <a:ext cx="3982200" cy="7104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Calibri"/>
                <a:ea typeface="Calibri"/>
                <a:cs typeface="Calibri"/>
                <a:sym typeface="Calibri"/>
              </a:rPr>
              <a:t>Adopt a vegan diet - </a:t>
            </a:r>
            <a:r>
              <a:rPr lang="en" sz="2000">
                <a:latin typeface="Calibri"/>
                <a:ea typeface="Calibri"/>
                <a:cs typeface="Calibri"/>
                <a:sym typeface="Calibri"/>
              </a:rPr>
              <a:t>Eliminate all animal products</a:t>
            </a:r>
            <a:endParaRPr sz="2000">
              <a:latin typeface="Calibri"/>
              <a:ea typeface="Calibri"/>
              <a:cs typeface="Calibri"/>
              <a:sym typeface="Calibri"/>
            </a:endParaRPr>
          </a:p>
        </p:txBody>
      </p:sp>
      <p:sp>
        <p:nvSpPr>
          <p:cNvPr id="138" name="Google Shape;138;p24"/>
          <p:cNvSpPr/>
          <p:nvPr/>
        </p:nvSpPr>
        <p:spPr>
          <a:xfrm>
            <a:off x="132500" y="3159719"/>
            <a:ext cx="3982200" cy="7104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Calibri"/>
                <a:ea typeface="Calibri"/>
                <a:cs typeface="Calibri"/>
                <a:sym typeface="Calibri"/>
              </a:rPr>
              <a:t>Join or support community farms </a:t>
            </a:r>
            <a:r>
              <a:rPr lang="en" sz="2000">
                <a:latin typeface="Calibri"/>
                <a:ea typeface="Calibri"/>
                <a:cs typeface="Calibri"/>
                <a:sym typeface="Calibri"/>
              </a:rPr>
              <a:t>- engage with local food production</a:t>
            </a:r>
            <a:endParaRPr sz="2000">
              <a:latin typeface="Calibri"/>
              <a:ea typeface="Calibri"/>
              <a:cs typeface="Calibri"/>
              <a:sym typeface="Calibri"/>
            </a:endParaRPr>
          </a:p>
        </p:txBody>
      </p:sp>
      <p:sp>
        <p:nvSpPr>
          <p:cNvPr id="139" name="Google Shape;139;p24"/>
          <p:cNvSpPr/>
          <p:nvPr/>
        </p:nvSpPr>
        <p:spPr>
          <a:xfrm>
            <a:off x="132500" y="4131757"/>
            <a:ext cx="3982200" cy="7104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Calibri"/>
                <a:ea typeface="Calibri"/>
                <a:cs typeface="Calibri"/>
                <a:sym typeface="Calibri"/>
              </a:rPr>
              <a:t>Grow your own food at home</a:t>
            </a:r>
            <a:r>
              <a:rPr lang="en" sz="2000">
                <a:latin typeface="Calibri"/>
                <a:ea typeface="Calibri"/>
                <a:cs typeface="Calibri"/>
                <a:sym typeface="Calibri"/>
              </a:rPr>
              <a:t> to supplement your diet</a:t>
            </a:r>
            <a:endParaRPr sz="2000">
              <a:latin typeface="Calibri"/>
              <a:ea typeface="Calibri"/>
              <a:cs typeface="Calibri"/>
              <a:sym typeface="Calibri"/>
            </a:endParaRPr>
          </a:p>
        </p:txBody>
      </p:sp>
      <p:sp>
        <p:nvSpPr>
          <p:cNvPr id="140" name="Google Shape;140;p24"/>
          <p:cNvSpPr/>
          <p:nvPr/>
        </p:nvSpPr>
        <p:spPr>
          <a:xfrm>
            <a:off x="4712000" y="1192407"/>
            <a:ext cx="3982200" cy="7104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Calibri"/>
                <a:ea typeface="Calibri"/>
                <a:cs typeface="Calibri"/>
                <a:sym typeface="Calibri"/>
              </a:rPr>
              <a:t>Reduce food waste </a:t>
            </a:r>
            <a:r>
              <a:rPr lang="en" sz="2000">
                <a:latin typeface="Calibri"/>
                <a:ea typeface="Calibri"/>
                <a:cs typeface="Calibri"/>
                <a:sym typeface="Calibri"/>
              </a:rPr>
              <a:t>- plan meal, store food well and use leftovers</a:t>
            </a:r>
            <a:endParaRPr sz="2000">
              <a:latin typeface="Calibri"/>
              <a:ea typeface="Calibri"/>
              <a:cs typeface="Calibri"/>
              <a:sym typeface="Calibri"/>
            </a:endParaRPr>
          </a:p>
        </p:txBody>
      </p:sp>
      <p:sp>
        <p:nvSpPr>
          <p:cNvPr id="141" name="Google Shape;141;p24"/>
          <p:cNvSpPr/>
          <p:nvPr/>
        </p:nvSpPr>
        <p:spPr>
          <a:xfrm>
            <a:off x="4712000" y="2187682"/>
            <a:ext cx="3982200" cy="7104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Calibri"/>
                <a:ea typeface="Calibri"/>
                <a:cs typeface="Calibri"/>
                <a:sym typeface="Calibri"/>
              </a:rPr>
              <a:t>Support regenerative/ organic farms - </a:t>
            </a:r>
            <a:r>
              <a:rPr lang="en" sz="2000">
                <a:latin typeface="Calibri"/>
                <a:ea typeface="Calibri"/>
                <a:cs typeface="Calibri"/>
                <a:sym typeface="Calibri"/>
              </a:rPr>
              <a:t>choose sustainable products</a:t>
            </a:r>
            <a:endParaRPr sz="2000">
              <a:latin typeface="Calibri"/>
              <a:ea typeface="Calibri"/>
              <a:cs typeface="Calibri"/>
              <a:sym typeface="Calibri"/>
            </a:endParaRPr>
          </a:p>
        </p:txBody>
      </p:sp>
      <p:sp>
        <p:nvSpPr>
          <p:cNvPr id="142" name="Google Shape;142;p24"/>
          <p:cNvSpPr/>
          <p:nvPr/>
        </p:nvSpPr>
        <p:spPr>
          <a:xfrm>
            <a:off x="4712000" y="3159719"/>
            <a:ext cx="3982200" cy="7104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Calibri"/>
                <a:ea typeface="Calibri"/>
                <a:cs typeface="Calibri"/>
                <a:sym typeface="Calibri"/>
              </a:rPr>
              <a:t>Buy seasonal, local fruit and veg</a:t>
            </a:r>
            <a:r>
              <a:rPr b="1" lang="en" sz="2000">
                <a:latin typeface="Calibri"/>
                <a:ea typeface="Calibri"/>
                <a:cs typeface="Calibri"/>
                <a:sym typeface="Calibri"/>
              </a:rPr>
              <a:t> </a:t>
            </a:r>
            <a:r>
              <a:rPr lang="en" sz="2000">
                <a:latin typeface="Calibri"/>
                <a:ea typeface="Calibri"/>
                <a:cs typeface="Calibri"/>
                <a:sym typeface="Calibri"/>
              </a:rPr>
              <a:t>- no strawberries in January!</a:t>
            </a:r>
            <a:endParaRPr sz="2000">
              <a:latin typeface="Calibri"/>
              <a:ea typeface="Calibri"/>
              <a:cs typeface="Calibri"/>
              <a:sym typeface="Calibri"/>
            </a:endParaRPr>
          </a:p>
        </p:txBody>
      </p:sp>
      <p:sp>
        <p:nvSpPr>
          <p:cNvPr id="143" name="Google Shape;143;p24"/>
          <p:cNvSpPr/>
          <p:nvPr/>
        </p:nvSpPr>
        <p:spPr>
          <a:xfrm>
            <a:off x="4712000" y="4131757"/>
            <a:ext cx="3982200" cy="7104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Calibri"/>
                <a:ea typeface="Calibri"/>
                <a:cs typeface="Calibri"/>
                <a:sym typeface="Calibri"/>
              </a:rPr>
              <a:t>Change nothing</a:t>
            </a:r>
            <a:endParaRPr sz="20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nvSpPr>
        <p:spPr>
          <a:xfrm>
            <a:off x="132500" y="157782"/>
            <a:ext cx="8607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Can community farms alone feed local people, or must they be part of a wider food system?</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p:txBody>
      </p:sp>
      <p:pic>
        <p:nvPicPr>
          <p:cNvPr id="149" name="Google Shape;149;p25"/>
          <p:cNvPicPr preferRelativeResize="0"/>
          <p:nvPr/>
        </p:nvPicPr>
        <p:blipFill>
          <a:blip r:embed="rId3">
            <a:alphaModFix/>
          </a:blip>
          <a:stretch>
            <a:fillRect/>
          </a:stretch>
        </p:blipFill>
        <p:spPr>
          <a:xfrm rot="5400000">
            <a:off x="7230650" y="3230150"/>
            <a:ext cx="1913350" cy="1913350"/>
          </a:xfrm>
          <a:prstGeom prst="rect">
            <a:avLst/>
          </a:prstGeom>
          <a:noFill/>
          <a:ln>
            <a:noFill/>
          </a:ln>
        </p:spPr>
      </p:pic>
      <p:sp>
        <p:nvSpPr>
          <p:cNvPr id="150" name="Google Shape;150;p25"/>
          <p:cNvSpPr txBox="1"/>
          <p:nvPr/>
        </p:nvSpPr>
        <p:spPr>
          <a:xfrm>
            <a:off x="232275" y="1450775"/>
            <a:ext cx="58206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Calibri"/>
                <a:ea typeface="Calibri"/>
                <a:cs typeface="Calibri"/>
                <a:sym typeface="Calibri"/>
              </a:rPr>
              <a:t>Explain your answer using evidence from the lesson.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Consider: </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Population size </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Land use </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Diet </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Technology</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Challenge: What do the terms </a:t>
            </a:r>
            <a:r>
              <a:rPr b="1" i="1" lang="en" sz="2000">
                <a:latin typeface="Calibri"/>
                <a:ea typeface="Calibri"/>
                <a:cs typeface="Calibri"/>
                <a:sym typeface="Calibri"/>
              </a:rPr>
              <a:t>sustainable food production</a:t>
            </a:r>
            <a:r>
              <a:rPr lang="en" sz="2000">
                <a:latin typeface="Calibri"/>
                <a:ea typeface="Calibri"/>
                <a:cs typeface="Calibri"/>
                <a:sym typeface="Calibri"/>
              </a:rPr>
              <a:t> and </a:t>
            </a:r>
            <a:r>
              <a:rPr b="1" i="1" lang="en" sz="2000">
                <a:latin typeface="Calibri"/>
                <a:ea typeface="Calibri"/>
                <a:cs typeface="Calibri"/>
                <a:sym typeface="Calibri"/>
              </a:rPr>
              <a:t>food security</a:t>
            </a:r>
            <a:r>
              <a:rPr lang="en" sz="2000">
                <a:latin typeface="Calibri"/>
                <a:ea typeface="Calibri"/>
                <a:cs typeface="Calibri"/>
                <a:sym typeface="Calibri"/>
              </a:rPr>
              <a:t> mean?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6"/>
          <p:cNvPicPr preferRelativeResize="0"/>
          <p:nvPr/>
        </p:nvPicPr>
        <p:blipFill>
          <a:blip r:embed="rId3">
            <a:alphaModFix/>
          </a:blip>
          <a:stretch>
            <a:fillRect/>
          </a:stretch>
        </p:blipFill>
        <p:spPr>
          <a:xfrm rot="5400000">
            <a:off x="7158826" y="3158325"/>
            <a:ext cx="1985174" cy="1985174"/>
          </a:xfrm>
          <a:prstGeom prst="rect">
            <a:avLst/>
          </a:prstGeom>
          <a:noFill/>
          <a:ln>
            <a:noFill/>
          </a:ln>
        </p:spPr>
      </p:pic>
      <p:sp>
        <p:nvSpPr>
          <p:cNvPr id="156" name="Google Shape;156;p26"/>
          <p:cNvSpPr txBox="1"/>
          <p:nvPr/>
        </p:nvSpPr>
        <p:spPr>
          <a:xfrm>
            <a:off x="0" y="0"/>
            <a:ext cx="90942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Further Opportunities / Project-Based Learning:</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b="1" lang="en" sz="2400">
                <a:latin typeface="Calibri"/>
                <a:ea typeface="Calibri"/>
                <a:cs typeface="Calibri"/>
                <a:sym typeface="Calibri"/>
              </a:rPr>
              <a:t>Link </a:t>
            </a:r>
            <a:r>
              <a:rPr lang="en" sz="2400">
                <a:latin typeface="Calibri"/>
                <a:ea typeface="Calibri"/>
                <a:cs typeface="Calibri"/>
                <a:sym typeface="Calibri"/>
              </a:rPr>
              <a:t>plant growing to: Photosynthesis, Nutrients, Water transport</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b="1" lang="en" sz="2400">
                <a:latin typeface="Calibri"/>
                <a:ea typeface="Calibri"/>
                <a:cs typeface="Calibri"/>
                <a:sym typeface="Calibri"/>
              </a:rPr>
              <a:t>Explore: </a:t>
            </a:r>
            <a:r>
              <a:rPr lang="en" sz="2400">
                <a:latin typeface="Calibri"/>
                <a:ea typeface="Calibri"/>
                <a:cs typeface="Calibri"/>
                <a:sym typeface="Calibri"/>
              </a:rPr>
              <a:t>Pollinators and outdoor farming limits, Energy use in indoor farming</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b="1" lang="en" sz="2400">
                <a:latin typeface="Calibri"/>
                <a:ea typeface="Calibri"/>
                <a:cs typeface="Calibri"/>
                <a:sym typeface="Calibri"/>
              </a:rPr>
              <a:t>Run an extended project: </a:t>
            </a:r>
            <a:r>
              <a:rPr lang="en" sz="2400">
                <a:latin typeface="Calibri"/>
                <a:ea typeface="Calibri"/>
                <a:cs typeface="Calibri"/>
                <a:sym typeface="Calibri"/>
              </a:rPr>
              <a:t>School hydroponic or vertical growing trial</a:t>
            </a:r>
            <a:endParaRPr sz="2400">
              <a:latin typeface="Calibri"/>
              <a:ea typeface="Calibri"/>
              <a:cs typeface="Calibri"/>
              <a:sym typeface="Calibri"/>
            </a:endParaRPr>
          </a:p>
          <a:p>
            <a:pPr indent="0" lvl="0" marL="0" rtl="0" algn="l">
              <a:spcBef>
                <a:spcPts val="0"/>
              </a:spcBef>
              <a:spcAft>
                <a:spcPts val="0"/>
              </a:spcAft>
              <a:buNone/>
            </a:pPr>
            <a:r>
              <a:rPr lang="en" sz="2400">
                <a:latin typeface="Calibri"/>
                <a:ea typeface="Calibri"/>
                <a:cs typeface="Calibri"/>
                <a:sym typeface="Calibri"/>
              </a:rPr>
              <a:t>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0" y="0"/>
            <a:ext cx="8070300" cy="504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Learning Objectives</a:t>
            </a:r>
            <a:endParaRPr b="1"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rPr lang="en" sz="2400">
                <a:latin typeface="Calibri"/>
                <a:ea typeface="Calibri"/>
                <a:cs typeface="Calibri"/>
                <a:sym typeface="Calibri"/>
              </a:rPr>
              <a:t>By the end of this lesson, you will be able to:</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 sz="2200">
                <a:latin typeface="Calibri"/>
                <a:ea typeface="Calibri"/>
                <a:cs typeface="Calibri"/>
                <a:sym typeface="Calibri"/>
              </a:rPr>
              <a:t>Evaluate </a:t>
            </a:r>
            <a:r>
              <a:rPr lang="en" sz="2200">
                <a:latin typeface="Calibri"/>
                <a:ea typeface="Calibri"/>
                <a:cs typeface="Calibri"/>
                <a:sym typeface="Calibri"/>
              </a:rPr>
              <a:t>whether community farms can feed local populations</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 sz="2200">
                <a:latin typeface="Calibri"/>
                <a:ea typeface="Calibri"/>
                <a:cs typeface="Calibri"/>
                <a:sym typeface="Calibri"/>
              </a:rPr>
              <a:t>Explain how </a:t>
            </a:r>
            <a:r>
              <a:rPr b="1" lang="en" sz="2200">
                <a:latin typeface="Calibri"/>
                <a:ea typeface="Calibri"/>
                <a:cs typeface="Calibri"/>
                <a:sym typeface="Calibri"/>
              </a:rPr>
              <a:t>population density</a:t>
            </a:r>
            <a:r>
              <a:rPr lang="en" sz="2200">
                <a:latin typeface="Calibri"/>
                <a:ea typeface="Calibri"/>
                <a:cs typeface="Calibri"/>
                <a:sym typeface="Calibri"/>
              </a:rPr>
              <a:t>, </a:t>
            </a:r>
            <a:r>
              <a:rPr b="1" lang="en" sz="2200">
                <a:latin typeface="Calibri"/>
                <a:ea typeface="Calibri"/>
                <a:cs typeface="Calibri"/>
                <a:sym typeface="Calibri"/>
              </a:rPr>
              <a:t>diet</a:t>
            </a:r>
            <a:r>
              <a:rPr lang="en" sz="2200">
                <a:latin typeface="Calibri"/>
                <a:ea typeface="Calibri"/>
                <a:cs typeface="Calibri"/>
                <a:sym typeface="Calibri"/>
              </a:rPr>
              <a:t>, and </a:t>
            </a:r>
            <a:r>
              <a:rPr b="1" lang="en" sz="2200">
                <a:latin typeface="Calibri"/>
                <a:ea typeface="Calibri"/>
                <a:cs typeface="Calibri"/>
                <a:sym typeface="Calibri"/>
              </a:rPr>
              <a:t>land use</a:t>
            </a:r>
            <a:r>
              <a:rPr lang="en" sz="2200">
                <a:latin typeface="Calibri"/>
                <a:ea typeface="Calibri"/>
                <a:cs typeface="Calibri"/>
                <a:sym typeface="Calibri"/>
              </a:rPr>
              <a:t> affect food supply</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 sz="2200">
                <a:latin typeface="Calibri"/>
                <a:ea typeface="Calibri"/>
                <a:cs typeface="Calibri"/>
                <a:sym typeface="Calibri"/>
              </a:rPr>
              <a:t>Identify </a:t>
            </a:r>
            <a:r>
              <a:rPr b="1" lang="en" sz="2200">
                <a:latin typeface="Calibri"/>
                <a:ea typeface="Calibri"/>
                <a:cs typeface="Calibri"/>
                <a:sym typeface="Calibri"/>
              </a:rPr>
              <a:t>limitations </a:t>
            </a:r>
            <a:r>
              <a:rPr lang="en" sz="2200">
                <a:latin typeface="Calibri"/>
                <a:ea typeface="Calibri"/>
                <a:cs typeface="Calibri"/>
                <a:sym typeface="Calibri"/>
              </a:rPr>
              <a:t>of community farming in the UK</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 sz="2200">
                <a:latin typeface="Calibri"/>
                <a:ea typeface="Calibri"/>
                <a:cs typeface="Calibri"/>
                <a:sym typeface="Calibri"/>
              </a:rPr>
              <a:t>Describe how </a:t>
            </a:r>
            <a:r>
              <a:rPr b="1" lang="en" sz="2200">
                <a:latin typeface="Calibri"/>
                <a:ea typeface="Calibri"/>
                <a:cs typeface="Calibri"/>
                <a:sym typeface="Calibri"/>
              </a:rPr>
              <a:t>hydroponics </a:t>
            </a:r>
            <a:r>
              <a:rPr lang="en" sz="2200">
                <a:latin typeface="Calibri"/>
                <a:ea typeface="Calibri"/>
                <a:cs typeface="Calibri"/>
                <a:sym typeface="Calibri"/>
              </a:rPr>
              <a:t>and </a:t>
            </a:r>
            <a:r>
              <a:rPr b="1" lang="en" sz="2200">
                <a:latin typeface="Calibri"/>
                <a:ea typeface="Calibri"/>
                <a:cs typeface="Calibri"/>
                <a:sym typeface="Calibri"/>
              </a:rPr>
              <a:t>vertical farming</a:t>
            </a:r>
            <a:r>
              <a:rPr lang="en" sz="2200">
                <a:latin typeface="Calibri"/>
                <a:ea typeface="Calibri"/>
                <a:cs typeface="Calibri"/>
                <a:sym typeface="Calibri"/>
              </a:rPr>
              <a:t> could increase food production</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 sz="2200">
                <a:latin typeface="Calibri"/>
                <a:ea typeface="Calibri"/>
                <a:cs typeface="Calibri"/>
                <a:sym typeface="Calibri"/>
              </a:rPr>
              <a:t>Suggest realistic </a:t>
            </a:r>
            <a:r>
              <a:rPr b="1" lang="en" sz="2200">
                <a:latin typeface="Calibri"/>
                <a:ea typeface="Calibri"/>
                <a:cs typeface="Calibri"/>
                <a:sym typeface="Calibri"/>
              </a:rPr>
              <a:t>adaptations </a:t>
            </a:r>
            <a:r>
              <a:rPr lang="en" sz="2200">
                <a:latin typeface="Calibri"/>
                <a:ea typeface="Calibri"/>
                <a:cs typeface="Calibri"/>
                <a:sym typeface="Calibri"/>
              </a:rPr>
              <a:t>to improve </a:t>
            </a:r>
            <a:r>
              <a:rPr b="1" lang="en" sz="2200">
                <a:latin typeface="Calibri"/>
                <a:ea typeface="Calibri"/>
                <a:cs typeface="Calibri"/>
                <a:sym typeface="Calibri"/>
              </a:rPr>
              <a:t>food security</a:t>
            </a:r>
            <a:endParaRPr b="1" sz="2200">
              <a:latin typeface="Calibri"/>
              <a:ea typeface="Calibri"/>
              <a:cs typeface="Calibri"/>
              <a:sym typeface="Calibri"/>
            </a:endParaRPr>
          </a:p>
          <a:p>
            <a:pPr indent="0" lvl="0" marL="0" rtl="0" algn="l">
              <a:spcBef>
                <a:spcPts val="0"/>
              </a:spcBef>
              <a:spcAft>
                <a:spcPts val="0"/>
              </a:spcAft>
              <a:buNone/>
            </a:pPr>
            <a:r>
              <a:t/>
            </a:r>
            <a:endParaRPr sz="2200">
              <a:latin typeface="Calibri"/>
              <a:ea typeface="Calibri"/>
              <a:cs typeface="Calibri"/>
              <a:sym typeface="Calibri"/>
            </a:endParaRPr>
          </a:p>
          <a:p>
            <a:pPr indent="0" lvl="0" marL="0" rtl="0" algn="l">
              <a:spcBef>
                <a:spcPts val="0"/>
              </a:spcBef>
              <a:spcAft>
                <a:spcPts val="0"/>
              </a:spcAft>
              <a:buNone/>
            </a:pPr>
            <a:r>
              <a:t/>
            </a:r>
            <a:endParaRPr sz="2200">
              <a:latin typeface="Calibri"/>
              <a:ea typeface="Calibri"/>
              <a:cs typeface="Calibri"/>
              <a:sym typeface="Calibri"/>
            </a:endParaRPr>
          </a:p>
          <a:p>
            <a:pPr indent="0" lvl="0" marL="0" rtl="0" algn="l">
              <a:spcBef>
                <a:spcPts val="0"/>
              </a:spcBef>
              <a:spcAft>
                <a:spcPts val="0"/>
              </a:spcAft>
              <a:buNone/>
            </a:pPr>
            <a:r>
              <a:t/>
            </a:r>
            <a:endParaRPr sz="2200">
              <a:latin typeface="Calibri"/>
              <a:ea typeface="Calibri"/>
              <a:cs typeface="Calibri"/>
              <a:sym typeface="Calibri"/>
            </a:endParaRPr>
          </a:p>
        </p:txBody>
      </p:sp>
      <p:pic>
        <p:nvPicPr>
          <p:cNvPr id="62" name="Google Shape;62;p14"/>
          <p:cNvPicPr preferRelativeResize="0"/>
          <p:nvPr/>
        </p:nvPicPr>
        <p:blipFill>
          <a:blip r:embed="rId3">
            <a:alphaModFix/>
          </a:blip>
          <a:stretch>
            <a:fillRect/>
          </a:stretch>
        </p:blipFill>
        <p:spPr>
          <a:xfrm>
            <a:off x="5422274" y="3277532"/>
            <a:ext cx="3683400" cy="18659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nvSpPr>
        <p:spPr>
          <a:xfrm>
            <a:off x="0" y="0"/>
            <a:ext cx="78513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Quick Recap:</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b="1" lang="en" sz="2400">
                <a:latin typeface="Calibri"/>
                <a:ea typeface="Calibri"/>
                <a:cs typeface="Calibri"/>
                <a:sym typeface="Calibri"/>
              </a:rPr>
              <a:t>What is a community farm?</a:t>
            </a:r>
            <a:endParaRPr b="1"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b="1" lang="en" sz="2400">
                <a:latin typeface="Calibri"/>
                <a:ea typeface="Calibri"/>
                <a:cs typeface="Calibri"/>
                <a:sym typeface="Calibri"/>
              </a:rPr>
              <a:t>What food do they grow?</a:t>
            </a:r>
            <a:endParaRPr b="1" sz="2400">
              <a:latin typeface="Calibri"/>
              <a:ea typeface="Calibri"/>
              <a:cs typeface="Calibri"/>
              <a:sym typeface="Calibri"/>
            </a:endParaRPr>
          </a:p>
          <a:p>
            <a:pPr indent="0" lvl="0" marL="0" rtl="0" algn="ctr">
              <a:spcBef>
                <a:spcPts val="0"/>
              </a:spcBef>
              <a:spcAft>
                <a:spcPts val="0"/>
              </a:spcAft>
              <a:buNone/>
            </a:pPr>
            <a:r>
              <a:t/>
            </a:r>
            <a:endParaRPr b="1" sz="2400">
              <a:latin typeface="Calibri"/>
              <a:ea typeface="Calibri"/>
              <a:cs typeface="Calibri"/>
              <a:sym typeface="Calibri"/>
            </a:endParaRPr>
          </a:p>
        </p:txBody>
      </p:sp>
      <p:sp>
        <p:nvSpPr>
          <p:cNvPr id="68" name="Google Shape;68;p15"/>
          <p:cNvSpPr/>
          <p:nvPr/>
        </p:nvSpPr>
        <p:spPr>
          <a:xfrm>
            <a:off x="922050" y="3296525"/>
            <a:ext cx="7246800" cy="16923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Calibri"/>
                <a:ea typeface="Calibri"/>
                <a:cs typeface="Calibri"/>
                <a:sym typeface="Calibri"/>
              </a:rPr>
              <a:t>Can community farms realistically produce enough food for all local people?</a:t>
            </a:r>
            <a:endParaRPr b="1" sz="2400">
              <a:latin typeface="Calibri"/>
              <a:ea typeface="Calibri"/>
              <a:cs typeface="Calibri"/>
              <a:sym typeface="Calibri"/>
            </a:endParaRPr>
          </a:p>
          <a:p>
            <a:pPr indent="0" lvl="0" marL="0" rtl="0" algn="ctr">
              <a:spcBef>
                <a:spcPts val="0"/>
              </a:spcBef>
              <a:spcAft>
                <a:spcPts val="0"/>
              </a:spcAft>
              <a:buNone/>
            </a:pPr>
            <a:r>
              <a:t/>
            </a:r>
            <a:endParaRPr b="1" sz="2400">
              <a:latin typeface="Calibri"/>
              <a:ea typeface="Calibri"/>
              <a:cs typeface="Calibri"/>
              <a:sym typeface="Calibri"/>
            </a:endParaRPr>
          </a:p>
          <a:p>
            <a:pPr indent="0" lvl="0" marL="0" rtl="0" algn="ctr">
              <a:spcBef>
                <a:spcPts val="0"/>
              </a:spcBef>
              <a:spcAft>
                <a:spcPts val="0"/>
              </a:spcAft>
              <a:buNone/>
            </a:pPr>
            <a:r>
              <a:rPr b="1" lang="en" sz="2400">
                <a:latin typeface="Calibri"/>
                <a:ea typeface="Calibri"/>
                <a:cs typeface="Calibri"/>
                <a:sym typeface="Calibri"/>
              </a:rPr>
              <a:t>Vote: Yes, No or Maybe (and give a reason)</a:t>
            </a:r>
            <a:endParaRPr b="1" sz="2400">
              <a:latin typeface="Calibri"/>
              <a:ea typeface="Calibri"/>
              <a:cs typeface="Calibri"/>
              <a:sym typeface="Calibri"/>
            </a:endParaRPr>
          </a:p>
        </p:txBody>
      </p:sp>
      <p:pic>
        <p:nvPicPr>
          <p:cNvPr id="69" name="Google Shape;69;p15"/>
          <p:cNvPicPr preferRelativeResize="0"/>
          <p:nvPr/>
        </p:nvPicPr>
        <p:blipFill>
          <a:blip r:embed="rId3">
            <a:alphaModFix/>
          </a:blip>
          <a:stretch>
            <a:fillRect/>
          </a:stretch>
        </p:blipFill>
        <p:spPr>
          <a:xfrm>
            <a:off x="5853650" y="230325"/>
            <a:ext cx="2858950" cy="2922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nvSpPr>
        <p:spPr>
          <a:xfrm>
            <a:off x="86300" y="78150"/>
            <a:ext cx="86079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Limits of Community Farming</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p:txBody>
      </p:sp>
      <p:sp>
        <p:nvSpPr>
          <p:cNvPr id="75" name="Google Shape;75;p16"/>
          <p:cNvSpPr/>
          <p:nvPr/>
        </p:nvSpPr>
        <p:spPr>
          <a:xfrm>
            <a:off x="184975" y="1070125"/>
            <a:ext cx="4241700" cy="37395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latin typeface="Calibri"/>
                <a:ea typeface="Calibri"/>
                <a:cs typeface="Calibri"/>
                <a:sym typeface="Calibri"/>
              </a:rPr>
              <a:t>Community farms focus on: </a:t>
            </a:r>
            <a:endParaRPr b="1"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Fruit and vegetables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Some raise livestock</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Mixed farms</a:t>
            </a:r>
            <a:endParaRPr sz="2400">
              <a:latin typeface="Calibri"/>
              <a:ea typeface="Calibri"/>
              <a:cs typeface="Calibri"/>
              <a:sym typeface="Calibri"/>
            </a:endParaRPr>
          </a:p>
          <a:p>
            <a:pPr indent="0" lvl="0" marL="45720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rPr b="1" lang="en" sz="2400">
                <a:latin typeface="Calibri"/>
                <a:ea typeface="Calibri"/>
                <a:cs typeface="Calibri"/>
                <a:sym typeface="Calibri"/>
              </a:rPr>
              <a:t>Usually:</a:t>
            </a:r>
            <a:endParaRPr b="1"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Use smaller areas of land</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Prioritise sustainability &amp; education over profit</a:t>
            </a:r>
            <a:endParaRPr b="1" sz="2400">
              <a:latin typeface="Calibri"/>
              <a:ea typeface="Calibri"/>
              <a:cs typeface="Calibri"/>
              <a:sym typeface="Calibri"/>
            </a:endParaRPr>
          </a:p>
        </p:txBody>
      </p:sp>
      <p:sp>
        <p:nvSpPr>
          <p:cNvPr id="76" name="Google Shape;76;p16"/>
          <p:cNvSpPr/>
          <p:nvPr/>
        </p:nvSpPr>
        <p:spPr>
          <a:xfrm>
            <a:off x="5381825" y="1518775"/>
            <a:ext cx="3106500" cy="29820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latin typeface="Calibri"/>
                <a:ea typeface="Calibri"/>
                <a:cs typeface="Calibri"/>
                <a:sym typeface="Calibri"/>
              </a:rPr>
              <a:t>Key limitation:</a:t>
            </a:r>
            <a:endParaRPr b="1" sz="2400">
              <a:latin typeface="Calibri"/>
              <a:ea typeface="Calibri"/>
              <a:cs typeface="Calibri"/>
              <a:sym typeface="Calibri"/>
            </a:endParaRPr>
          </a:p>
          <a:p>
            <a:pPr indent="0" lvl="0" marL="0" rtl="0" algn="l">
              <a:spcBef>
                <a:spcPts val="0"/>
              </a:spcBef>
              <a:spcAft>
                <a:spcPts val="0"/>
              </a:spcAft>
              <a:buNone/>
            </a:pPr>
            <a:r>
              <a:rPr lang="en" sz="2400">
                <a:latin typeface="Calibri"/>
                <a:ea typeface="Calibri"/>
                <a:cs typeface="Calibri"/>
                <a:sym typeface="Calibri"/>
              </a:rPr>
              <a:t>Even very </a:t>
            </a:r>
            <a:r>
              <a:rPr b="1" lang="en" sz="2400">
                <a:latin typeface="Calibri"/>
                <a:ea typeface="Calibri"/>
                <a:cs typeface="Calibri"/>
                <a:sym typeface="Calibri"/>
              </a:rPr>
              <a:t>productive </a:t>
            </a:r>
            <a:r>
              <a:rPr lang="en" sz="2400">
                <a:latin typeface="Calibri"/>
                <a:ea typeface="Calibri"/>
                <a:cs typeface="Calibri"/>
                <a:sym typeface="Calibri"/>
              </a:rPr>
              <a:t>community farms usually cannot supply enough food for everyone in towns or cities.</a:t>
            </a:r>
            <a:endParaRPr b="1" sz="20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rot="5400000">
            <a:off x="7960700" y="3960200"/>
            <a:ext cx="1183300" cy="1183300"/>
          </a:xfrm>
          <a:prstGeom prst="rect">
            <a:avLst/>
          </a:prstGeom>
          <a:noFill/>
          <a:ln>
            <a:noFill/>
          </a:ln>
        </p:spPr>
      </p:pic>
      <p:sp>
        <p:nvSpPr>
          <p:cNvPr id="82" name="Google Shape;82;p17"/>
          <p:cNvSpPr txBox="1"/>
          <p:nvPr/>
        </p:nvSpPr>
        <p:spPr>
          <a:xfrm>
            <a:off x="86300" y="78150"/>
            <a:ext cx="8607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Can We Create the 'Perfect' Farm?</a:t>
            </a:r>
            <a:endParaRPr b="1" sz="2400">
              <a:latin typeface="Calibri"/>
              <a:ea typeface="Calibri"/>
              <a:cs typeface="Calibri"/>
              <a:sym typeface="Calibri"/>
            </a:endParaRPr>
          </a:p>
        </p:txBody>
      </p:sp>
      <p:sp>
        <p:nvSpPr>
          <p:cNvPr id="83" name="Google Shape;83;p17"/>
          <p:cNvSpPr txBox="1"/>
          <p:nvPr/>
        </p:nvSpPr>
        <p:spPr>
          <a:xfrm>
            <a:off x="0" y="4728000"/>
            <a:ext cx="9144000" cy="6648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0"/>
              </a:spcAft>
              <a:buNone/>
            </a:pPr>
            <a:r>
              <a:rPr lang="en" sz="1500">
                <a:solidFill>
                  <a:schemeClr val="dk1"/>
                </a:solidFill>
                <a:latin typeface="Calibri"/>
                <a:ea typeface="Calibri"/>
                <a:cs typeface="Calibri"/>
                <a:sym typeface="Calibri"/>
              </a:rPr>
              <a:t>While watching, identify: one challenge with current food systems and one idea for improving food production</a:t>
            </a:r>
            <a:endParaRPr sz="1500">
              <a:solidFill>
                <a:schemeClr val="dk1"/>
              </a:solidFill>
              <a:latin typeface="Calibri"/>
              <a:ea typeface="Calibri"/>
              <a:cs typeface="Calibri"/>
              <a:sym typeface="Calibri"/>
            </a:endParaRPr>
          </a:p>
          <a:p>
            <a:pPr indent="0" lvl="0" marL="0" rtl="0" algn="l">
              <a:lnSpc>
                <a:spcPct val="107916"/>
              </a:lnSpc>
              <a:spcBef>
                <a:spcPts val="0"/>
              </a:spcBef>
              <a:spcAft>
                <a:spcPts val="0"/>
              </a:spcAft>
              <a:buNone/>
            </a:pPr>
            <a:r>
              <a:t/>
            </a:r>
            <a:endParaRPr sz="1500">
              <a:solidFill>
                <a:schemeClr val="dk1"/>
              </a:solidFill>
              <a:latin typeface="Calibri"/>
              <a:ea typeface="Calibri"/>
              <a:cs typeface="Calibri"/>
              <a:sym typeface="Calibri"/>
            </a:endParaRPr>
          </a:p>
        </p:txBody>
      </p:sp>
      <p:pic>
        <p:nvPicPr>
          <p:cNvPr descr="Explore the innovative ways countries are revolutionizing farming to ensure we can feed humanity in a way that works with the environment.&#10;&#10;--&#10;&#10;About 10,000 years ago, humans began to farm. This agricultural revolution was a turning point in our history and enabled the existence of civilization. Today, nearly 40% of our planet is farmland. Spread all over the world, these lands are the pieces to a global puzzle we’re all facing: in the future, how can we feed every member of a growing population a healthy diet? Brent Loken investigates.&#10;&#10;Lesson by Brent Loken, directed by Hype CG.&#10;&#10;Animator's website: https://www.hype.cg/ &amp; https://www.luisacopetti.com/&#10;Sign up for our newsletter: http://bit.ly/TEDEdNewsletter&#10;Support us on Patreon: http://bit.ly/TEDEdPatreon&#10;Follow us on Facebook: http://bit.ly/TEDEdFacebook&#10;Find us on Twitter: http://bit.ly/TEDEdTwitter&#10;Peep us on Instagram: http://bit.ly/TEDEdInstagram&#10;View full lesson: https://ed.ted.com/lessons/can-we-create-the-perfect-farm-brent-loken&#10;&#10;Thank you so much to our patrons for your support! Without you this video would not be possible! JackKeyton, Matthew D. Vigil, Amin Shahril, Adriano Fontes, Xiao Yu, Fatima Kried, Aravind Battaje, Melissa Suarez, Jason Duncan, Brian A. Dunn, Francisco Amaya, Daisuke Goto, Matt Switzler, Chhunheng Veng, Leonardo Monrroy, Sumedh Ghaisas, Guhten, Amer Harb, Dowey Baothman, Norbert Orgován, Shafeeq Ansari, Gabriel Balsa, Maryam Sultan, Bethany Connor, Jeremy Shimanek, Adam Foreman, Sebastiaan Vleugels, Lâm Nguyễn, Mark Byers, Bradley Heinold, Monkeypatcher, Laurence McMillan, Connor Roberts, Dmitry Neverov, Tonya Ratliff-Garrison, Avinash Amarnath, Eric McDaniel, Cristian Cristian, France Lipužič, EdoKun, Rare Media, Rayo, Faizan, Elizabeth Gu, Nazmul Idris, Po Foon Kwong, Siobhan O'Connor Gwozdz, NinjaBoffin, Jesse Jurman and Josue Perez Miranda." id="84" name="Google Shape;84;p17" title="Can we create the &quot;perfect&quot; farm? - Brent Loken">
            <a:hlinkClick r:id="rId4"/>
          </p:cNvPr>
          <p:cNvPicPr preferRelativeResize="0"/>
          <p:nvPr/>
        </p:nvPicPr>
        <p:blipFill>
          <a:blip r:embed="rId5">
            <a:alphaModFix/>
          </a:blip>
          <a:stretch>
            <a:fillRect/>
          </a:stretch>
        </p:blipFill>
        <p:spPr>
          <a:xfrm>
            <a:off x="623600" y="600075"/>
            <a:ext cx="7337100" cy="41271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nvSpPr>
        <p:spPr>
          <a:xfrm>
            <a:off x="132750" y="152650"/>
            <a:ext cx="7851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Can Community Farms Feed Local Populations?</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p:txBody>
      </p:sp>
      <p:sp>
        <p:nvSpPr>
          <p:cNvPr id="90" name="Google Shape;90;p18"/>
          <p:cNvSpPr/>
          <p:nvPr/>
        </p:nvSpPr>
        <p:spPr>
          <a:xfrm>
            <a:off x="924750" y="675900"/>
            <a:ext cx="3153000" cy="24681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Calibri"/>
                <a:ea typeface="Calibri"/>
                <a:cs typeface="Calibri"/>
                <a:sym typeface="Calibri"/>
              </a:rPr>
              <a:t>In </a:t>
            </a:r>
            <a:r>
              <a:rPr b="1" lang="en" sz="2000">
                <a:latin typeface="Calibri"/>
                <a:ea typeface="Calibri"/>
                <a:cs typeface="Calibri"/>
                <a:sym typeface="Calibri"/>
              </a:rPr>
              <a:t>less-dense population</a:t>
            </a:r>
            <a:r>
              <a:rPr lang="en" sz="2000">
                <a:latin typeface="Calibri"/>
                <a:ea typeface="Calibri"/>
                <a:cs typeface="Calibri"/>
                <a:sym typeface="Calibri"/>
              </a:rPr>
              <a:t> areas community-scale farming can sometimes:</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Feed local people</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Be more self-sufficient</a:t>
            </a:r>
            <a:endParaRPr b="1" sz="2200">
              <a:latin typeface="Calibri"/>
              <a:ea typeface="Calibri"/>
              <a:cs typeface="Calibri"/>
              <a:sym typeface="Calibri"/>
            </a:endParaRPr>
          </a:p>
        </p:txBody>
      </p:sp>
      <p:sp>
        <p:nvSpPr>
          <p:cNvPr id="91" name="Google Shape;91;p18"/>
          <p:cNvSpPr/>
          <p:nvPr/>
        </p:nvSpPr>
        <p:spPr>
          <a:xfrm>
            <a:off x="5066250" y="702450"/>
            <a:ext cx="3153000" cy="24681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Calibri"/>
                <a:ea typeface="Calibri"/>
                <a:cs typeface="Calibri"/>
                <a:sym typeface="Calibri"/>
              </a:rPr>
              <a:t>In the UK we have </a:t>
            </a:r>
            <a:r>
              <a:rPr b="1" lang="en" sz="2000">
                <a:latin typeface="Calibri"/>
                <a:ea typeface="Calibri"/>
                <a:cs typeface="Calibri"/>
                <a:sym typeface="Calibri"/>
              </a:rPr>
              <a:t>almost 70m people </a:t>
            </a:r>
            <a:r>
              <a:rPr lang="en" sz="2000">
                <a:latin typeface="Calibri"/>
                <a:ea typeface="Calibri"/>
                <a:cs typeface="Calibri"/>
                <a:sym typeface="Calibri"/>
              </a:rPr>
              <a:t>and </a:t>
            </a:r>
            <a:endParaRPr sz="2000">
              <a:latin typeface="Calibri"/>
              <a:ea typeface="Calibri"/>
              <a:cs typeface="Calibri"/>
              <a:sym typeface="Calibri"/>
            </a:endParaRPr>
          </a:p>
          <a:p>
            <a:pPr indent="0" lvl="0" marL="0" rtl="0" algn="l">
              <a:spcBef>
                <a:spcPts val="0"/>
              </a:spcBef>
              <a:spcAft>
                <a:spcPts val="0"/>
              </a:spcAft>
              <a:buNone/>
            </a:pPr>
            <a:r>
              <a:rPr b="1" lang="en" sz="2000">
                <a:latin typeface="Calibri"/>
                <a:ea typeface="Calibri"/>
                <a:cs typeface="Calibri"/>
                <a:sym typeface="Calibri"/>
              </a:rPr>
              <a:t>limited land.</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Most land is used for:</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Animal farming</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Animal feed crops</a:t>
            </a:r>
            <a:endParaRPr sz="2000">
              <a:latin typeface="Calibri"/>
              <a:ea typeface="Calibri"/>
              <a:cs typeface="Calibri"/>
              <a:sym typeface="Calibri"/>
            </a:endParaRPr>
          </a:p>
        </p:txBody>
      </p:sp>
      <p:sp>
        <p:nvSpPr>
          <p:cNvPr id="92" name="Google Shape;92;p18"/>
          <p:cNvSpPr/>
          <p:nvPr/>
        </p:nvSpPr>
        <p:spPr>
          <a:xfrm>
            <a:off x="924750" y="3429250"/>
            <a:ext cx="7294500" cy="14934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900">
                <a:latin typeface="Calibri"/>
                <a:ea typeface="Calibri"/>
                <a:cs typeface="Calibri"/>
                <a:sym typeface="Calibri"/>
              </a:rPr>
              <a:t>The UK could </a:t>
            </a:r>
            <a:r>
              <a:rPr b="1" lang="en" sz="1900">
                <a:latin typeface="Calibri"/>
                <a:ea typeface="Calibri"/>
                <a:cs typeface="Calibri"/>
                <a:sym typeface="Calibri"/>
              </a:rPr>
              <a:t>theoretically </a:t>
            </a:r>
            <a:r>
              <a:rPr lang="en" sz="1900">
                <a:latin typeface="Calibri"/>
                <a:ea typeface="Calibri"/>
                <a:cs typeface="Calibri"/>
                <a:sym typeface="Calibri"/>
              </a:rPr>
              <a:t>support food needs </a:t>
            </a:r>
            <a:r>
              <a:rPr b="1" lang="en" sz="1900">
                <a:latin typeface="Calibri"/>
                <a:ea typeface="Calibri"/>
                <a:cs typeface="Calibri"/>
                <a:sym typeface="Calibri"/>
              </a:rPr>
              <a:t>IF</a:t>
            </a:r>
            <a:r>
              <a:rPr lang="en" sz="1900">
                <a:latin typeface="Calibri"/>
                <a:ea typeface="Calibri"/>
                <a:cs typeface="Calibri"/>
                <a:sym typeface="Calibri"/>
              </a:rPr>
              <a:t>:</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Diets shift towards more </a:t>
            </a:r>
            <a:r>
              <a:rPr b="1" lang="en" sz="1900">
                <a:latin typeface="Calibri"/>
                <a:ea typeface="Calibri"/>
                <a:cs typeface="Calibri"/>
                <a:sym typeface="Calibri"/>
              </a:rPr>
              <a:t>plant-based foods</a:t>
            </a:r>
            <a:endParaRPr b="1"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Efficient land use - </a:t>
            </a:r>
            <a:r>
              <a:rPr b="1" lang="en" sz="1900">
                <a:latin typeface="Calibri"/>
                <a:ea typeface="Calibri"/>
                <a:cs typeface="Calibri"/>
                <a:sym typeface="Calibri"/>
              </a:rPr>
              <a:t>growing crops for humans</a:t>
            </a:r>
            <a:r>
              <a:rPr lang="en" sz="1900">
                <a:latin typeface="Calibri"/>
                <a:ea typeface="Calibri"/>
                <a:cs typeface="Calibri"/>
                <a:sym typeface="Calibri"/>
              </a:rPr>
              <a:t>, not raising animals</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 sz="1900">
                <a:latin typeface="Calibri"/>
                <a:ea typeface="Calibri"/>
                <a:cs typeface="Calibri"/>
                <a:sym typeface="Calibri"/>
              </a:rPr>
              <a:t>We </a:t>
            </a:r>
            <a:r>
              <a:rPr b="1" lang="en" sz="1900">
                <a:latin typeface="Calibri"/>
                <a:ea typeface="Calibri"/>
                <a:cs typeface="Calibri"/>
                <a:sym typeface="Calibri"/>
              </a:rPr>
              <a:t>reduced food waste</a:t>
            </a:r>
            <a:endParaRPr b="1" sz="1900">
              <a:latin typeface="Calibri"/>
              <a:ea typeface="Calibri"/>
              <a:cs typeface="Calibri"/>
              <a:sym typeface="Calibri"/>
            </a:endParaRPr>
          </a:p>
        </p:txBody>
      </p:sp>
      <p:pic>
        <p:nvPicPr>
          <p:cNvPr id="93" name="Google Shape;93;p18"/>
          <p:cNvPicPr preferRelativeResize="0"/>
          <p:nvPr/>
        </p:nvPicPr>
        <p:blipFill>
          <a:blip r:embed="rId3">
            <a:alphaModFix/>
          </a:blip>
          <a:stretch>
            <a:fillRect/>
          </a:stretch>
        </p:blipFill>
        <p:spPr>
          <a:xfrm>
            <a:off x="6903776" y="1033900"/>
            <a:ext cx="2600950" cy="18051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nvSpPr>
        <p:spPr>
          <a:xfrm>
            <a:off x="132750" y="152650"/>
            <a:ext cx="78513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Think, pair, share…</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a:p>
            <a:pPr indent="0" lvl="0" marL="0" rtl="0" algn="l">
              <a:spcBef>
                <a:spcPts val="0"/>
              </a:spcBef>
              <a:spcAft>
                <a:spcPts val="0"/>
              </a:spcAft>
              <a:buNone/>
            </a:pPr>
            <a:r>
              <a:rPr b="1" lang="en" sz="3000">
                <a:latin typeface="Calibri"/>
                <a:ea typeface="Calibri"/>
                <a:cs typeface="Calibri"/>
                <a:sym typeface="Calibri"/>
              </a:rPr>
              <a:t>If land is limited, how else could food production increase?</a:t>
            </a:r>
            <a:endParaRPr b="1" sz="30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p:txBody>
      </p:sp>
      <p:sp>
        <p:nvSpPr>
          <p:cNvPr id="99" name="Google Shape;99;p19"/>
          <p:cNvSpPr/>
          <p:nvPr/>
        </p:nvSpPr>
        <p:spPr>
          <a:xfrm>
            <a:off x="7950875" y="4590700"/>
            <a:ext cx="1193100" cy="552900"/>
          </a:xfrm>
          <a:prstGeom prst="rect">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0" name="Google Shape;100;p19"/>
          <p:cNvPicPr preferRelativeResize="0"/>
          <p:nvPr/>
        </p:nvPicPr>
        <p:blipFill>
          <a:blip r:embed="rId3">
            <a:alphaModFix/>
          </a:blip>
          <a:stretch>
            <a:fillRect/>
          </a:stretch>
        </p:blipFill>
        <p:spPr>
          <a:xfrm flipH="1">
            <a:off x="5126902" y="2217375"/>
            <a:ext cx="3972124" cy="2926125"/>
          </a:xfrm>
          <a:prstGeom prst="rect">
            <a:avLst/>
          </a:prstGeom>
          <a:noFill/>
          <a:ln>
            <a:noFill/>
          </a:ln>
        </p:spPr>
      </p:pic>
      <p:pic>
        <p:nvPicPr>
          <p:cNvPr id="101" name="Google Shape;101;p19"/>
          <p:cNvPicPr preferRelativeResize="0"/>
          <p:nvPr/>
        </p:nvPicPr>
        <p:blipFill>
          <a:blip r:embed="rId4">
            <a:alphaModFix/>
          </a:blip>
          <a:stretch>
            <a:fillRect/>
          </a:stretch>
        </p:blipFill>
        <p:spPr>
          <a:xfrm rot="1846280">
            <a:off x="651750" y="3743675"/>
            <a:ext cx="620575" cy="930850"/>
          </a:xfrm>
          <a:prstGeom prst="rect">
            <a:avLst/>
          </a:prstGeom>
          <a:noFill/>
          <a:ln>
            <a:noFill/>
          </a:ln>
        </p:spPr>
      </p:pic>
      <p:cxnSp>
        <p:nvCxnSpPr>
          <p:cNvPr id="102" name="Google Shape;102;p19"/>
          <p:cNvCxnSpPr/>
          <p:nvPr/>
        </p:nvCxnSpPr>
        <p:spPr>
          <a:xfrm flipH="1" rot="10800000">
            <a:off x="1466750" y="4205800"/>
            <a:ext cx="3796200" cy="6600"/>
          </a:xfrm>
          <a:prstGeom prst="straightConnector1">
            <a:avLst/>
          </a:prstGeom>
          <a:noFill/>
          <a:ln cap="flat" cmpd="sng" w="76200">
            <a:solidFill>
              <a:srgbClr val="38761D"/>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nvSpPr>
        <p:spPr>
          <a:xfrm>
            <a:off x="132750" y="152650"/>
            <a:ext cx="46125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Farming Adaptations: Hydroponics</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a:p>
            <a:pPr indent="0" lvl="0" marL="0" rtl="0" algn="l">
              <a:spcBef>
                <a:spcPts val="0"/>
              </a:spcBef>
              <a:spcAft>
                <a:spcPts val="0"/>
              </a:spcAft>
              <a:buNone/>
            </a:pPr>
            <a:r>
              <a:rPr b="1" lang="en" sz="2400">
                <a:latin typeface="Calibri"/>
                <a:ea typeface="Calibri"/>
                <a:cs typeface="Calibri"/>
                <a:sym typeface="Calibri"/>
              </a:rPr>
              <a:t>Hydroponics </a:t>
            </a:r>
            <a:r>
              <a:rPr lang="en" sz="2400">
                <a:latin typeface="Calibri"/>
                <a:ea typeface="Calibri"/>
                <a:cs typeface="Calibri"/>
                <a:sym typeface="Calibri"/>
              </a:rPr>
              <a:t>is growing plants without soil, the nutrients delivered through water</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rPr b="1" lang="en" sz="2400">
                <a:latin typeface="Calibri"/>
                <a:ea typeface="Calibri"/>
                <a:cs typeface="Calibri"/>
                <a:sym typeface="Calibri"/>
              </a:rPr>
              <a:t>Advantages:</a:t>
            </a:r>
            <a:endParaRPr b="1"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Uses less space</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Uses less water</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Faster growth</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Year-round production</a:t>
            </a:r>
            <a:endParaRPr sz="2400">
              <a:latin typeface="Calibri"/>
              <a:ea typeface="Calibri"/>
              <a:cs typeface="Calibri"/>
              <a:sym typeface="Calibri"/>
            </a:endParaRPr>
          </a:p>
        </p:txBody>
      </p:sp>
      <p:pic>
        <p:nvPicPr>
          <p:cNvPr id="108" name="Google Shape;108;p20"/>
          <p:cNvPicPr preferRelativeResize="0"/>
          <p:nvPr/>
        </p:nvPicPr>
        <p:blipFill rotWithShape="1">
          <a:blip r:embed="rId3">
            <a:alphaModFix/>
          </a:blip>
          <a:srcRect b="0" l="19786" r="8241" t="0"/>
          <a:stretch/>
        </p:blipFill>
        <p:spPr>
          <a:xfrm>
            <a:off x="4712125" y="92675"/>
            <a:ext cx="4313900" cy="4995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nvSpPr>
        <p:spPr>
          <a:xfrm>
            <a:off x="132750" y="152650"/>
            <a:ext cx="46125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Calibri"/>
                <a:ea typeface="Calibri"/>
                <a:cs typeface="Calibri"/>
                <a:sym typeface="Calibri"/>
              </a:rPr>
              <a:t>Farming Adaptations: Vertical Farming</a:t>
            </a:r>
            <a:endParaRPr b="1" sz="2400">
              <a:latin typeface="Calibri"/>
              <a:ea typeface="Calibri"/>
              <a:cs typeface="Calibri"/>
              <a:sym typeface="Calibri"/>
            </a:endParaRPr>
          </a:p>
          <a:p>
            <a:pPr indent="0" lvl="0" marL="0" rtl="0" algn="l">
              <a:spcBef>
                <a:spcPts val="0"/>
              </a:spcBef>
              <a:spcAft>
                <a:spcPts val="0"/>
              </a:spcAft>
              <a:buNone/>
            </a:pPr>
            <a:r>
              <a:t/>
            </a:r>
            <a:endParaRPr b="1" sz="2400">
              <a:latin typeface="Calibri"/>
              <a:ea typeface="Calibri"/>
              <a:cs typeface="Calibri"/>
              <a:sym typeface="Calibri"/>
            </a:endParaRPr>
          </a:p>
          <a:p>
            <a:pPr indent="0" lvl="0" marL="0" rtl="0" algn="l">
              <a:spcBef>
                <a:spcPts val="0"/>
              </a:spcBef>
              <a:spcAft>
                <a:spcPts val="0"/>
              </a:spcAft>
              <a:buNone/>
            </a:pPr>
            <a:r>
              <a:rPr b="1" lang="en" sz="2400">
                <a:latin typeface="Calibri"/>
                <a:ea typeface="Calibri"/>
                <a:cs typeface="Calibri"/>
                <a:sym typeface="Calibri"/>
              </a:rPr>
              <a:t>Vertical Farming</a:t>
            </a:r>
            <a:r>
              <a:rPr lang="en" sz="2400">
                <a:latin typeface="Calibri"/>
                <a:ea typeface="Calibri"/>
                <a:cs typeface="Calibri"/>
                <a:sym typeface="Calibri"/>
              </a:rPr>
              <a:t> is growing crops in stacked layers, often indoors</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rPr b="1" lang="en" sz="2400">
                <a:latin typeface="Calibri"/>
                <a:ea typeface="Calibri"/>
                <a:cs typeface="Calibri"/>
                <a:sym typeface="Calibri"/>
              </a:rPr>
              <a:t>Advantages:</a:t>
            </a:r>
            <a:endParaRPr b="1"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Maximises production in small areas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Can be used in cities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Controlled environment</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sz="2400">
                <a:latin typeface="Calibri"/>
                <a:ea typeface="Calibri"/>
                <a:cs typeface="Calibri"/>
                <a:sym typeface="Calibri"/>
              </a:rPr>
              <a:t>Less affected by weather</a:t>
            </a:r>
            <a:endParaRPr sz="2400">
              <a:latin typeface="Calibri"/>
              <a:ea typeface="Calibri"/>
              <a:cs typeface="Calibri"/>
              <a:sym typeface="Calibri"/>
            </a:endParaRPr>
          </a:p>
        </p:txBody>
      </p:sp>
      <p:pic>
        <p:nvPicPr>
          <p:cNvPr id="114" name="Google Shape;114;p21"/>
          <p:cNvPicPr preferRelativeResize="0"/>
          <p:nvPr/>
        </p:nvPicPr>
        <p:blipFill>
          <a:blip r:embed="rId3">
            <a:alphaModFix/>
          </a:blip>
          <a:stretch>
            <a:fillRect/>
          </a:stretch>
        </p:blipFill>
        <p:spPr>
          <a:xfrm>
            <a:off x="4924200" y="195413"/>
            <a:ext cx="4093952" cy="47526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