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slide" Target="slides/slide19.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c3eb41119b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c3eb41119b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c3eb41119b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c3eb41119b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c3eb41119b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c3eb41119b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c3eb41119b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c3eb41119b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c3eb41119b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c3eb41119b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c3eb41119b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c3eb41119b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c3eb41119b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c3eb41119b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c3eb41119b_0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c3eb41119b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c3eb41119b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c3eb41119b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c3eb41119b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3c3eb41119b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b8160ab43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b8160ab43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c3eb41119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c3eb41119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c3eb41119b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c3eb41119b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c3eb41119b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c3eb41119b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c3eb41119b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c3eb41119b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c3eb41119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c3eb41119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c3eb41119b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c3eb41119b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c3eb41119b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c3eb41119b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hyperlink" Target="http://www.youtube.com/watch?v=9ATC5RXLnWU" TargetMode="External"/><Relationship Id="rId5"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hyperlink" Target="http://www.youtube.com/watch?v=yv1tO2dwBuk" TargetMode="External"/><Relationship Id="rId5"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hyperlink" Target="http://www.youtube.com/watch?v=dJLHc1dg2YE" TargetMode="External"/><Relationship Id="rId5"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38775" y="3374750"/>
            <a:ext cx="3389400" cy="1645925"/>
          </a:xfrm>
          <a:prstGeom prst="rect">
            <a:avLst/>
          </a:prstGeom>
          <a:noFill/>
          <a:ln>
            <a:noFill/>
          </a:ln>
        </p:spPr>
      </p:pic>
      <p:pic>
        <p:nvPicPr>
          <p:cNvPr id="55" name="Google Shape;55;p13"/>
          <p:cNvPicPr preferRelativeResize="0"/>
          <p:nvPr/>
        </p:nvPicPr>
        <p:blipFill>
          <a:blip r:embed="rId4">
            <a:alphaModFix/>
          </a:blip>
          <a:stretch>
            <a:fillRect/>
          </a:stretch>
        </p:blipFill>
        <p:spPr>
          <a:xfrm>
            <a:off x="5674150" y="3562150"/>
            <a:ext cx="3345200" cy="1458525"/>
          </a:xfrm>
          <a:prstGeom prst="rect">
            <a:avLst/>
          </a:prstGeom>
          <a:noFill/>
          <a:ln>
            <a:noFill/>
          </a:ln>
        </p:spPr>
      </p:pic>
      <p:sp>
        <p:nvSpPr>
          <p:cNvPr id="56" name="Google Shape;56;p13"/>
          <p:cNvSpPr txBox="1"/>
          <p:nvPr/>
        </p:nvSpPr>
        <p:spPr>
          <a:xfrm>
            <a:off x="0" y="0"/>
            <a:ext cx="9080400" cy="2862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200">
                <a:latin typeface="Calibri"/>
                <a:ea typeface="Calibri"/>
                <a:cs typeface="Calibri"/>
                <a:sym typeface="Calibri"/>
              </a:rPr>
              <a:t>HOW SHOULD WE FARM FOR A BETTER WORLD?</a:t>
            </a:r>
            <a:endParaRPr b="1" sz="5200">
              <a:latin typeface="Calibri"/>
              <a:ea typeface="Calibri"/>
              <a:cs typeface="Calibri"/>
              <a:sym typeface="Calibri"/>
            </a:endParaRPr>
          </a:p>
          <a:p>
            <a:pPr indent="0" lvl="0" marL="0" rtl="0" algn="ctr">
              <a:spcBef>
                <a:spcPts val="0"/>
              </a:spcBef>
              <a:spcAft>
                <a:spcPts val="0"/>
              </a:spcAft>
              <a:buNone/>
            </a:pPr>
            <a:r>
              <a:t/>
            </a:r>
            <a:endParaRPr sz="2800">
              <a:latin typeface="Calibri"/>
              <a:ea typeface="Calibri"/>
              <a:cs typeface="Calibri"/>
              <a:sym typeface="Calibri"/>
            </a:endParaRPr>
          </a:p>
          <a:p>
            <a:pPr indent="0" lvl="0" marL="0" rtl="0" algn="ctr">
              <a:spcBef>
                <a:spcPts val="0"/>
              </a:spcBef>
              <a:spcAft>
                <a:spcPts val="0"/>
              </a:spcAft>
              <a:buNone/>
            </a:pPr>
            <a:r>
              <a:rPr lang="en" sz="4200">
                <a:latin typeface="Calibri"/>
                <a:ea typeface="Calibri"/>
                <a:cs typeface="Calibri"/>
                <a:sym typeface="Calibri"/>
              </a:rPr>
              <a:t>Lesson 5 - </a:t>
            </a:r>
            <a:r>
              <a:rPr lang="en" sz="4200">
                <a:latin typeface="Calibri"/>
                <a:ea typeface="Calibri"/>
                <a:cs typeface="Calibri"/>
                <a:sym typeface="Calibri"/>
              </a:rPr>
              <a:t>What Are Community Farms?</a:t>
            </a:r>
            <a:endParaRPr sz="42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22"/>
          <p:cNvPicPr preferRelativeResize="0"/>
          <p:nvPr/>
        </p:nvPicPr>
        <p:blipFill>
          <a:blip r:embed="rId3">
            <a:alphaModFix/>
          </a:blip>
          <a:stretch>
            <a:fillRect/>
          </a:stretch>
        </p:blipFill>
        <p:spPr>
          <a:xfrm>
            <a:off x="0" y="2224682"/>
            <a:ext cx="3962201" cy="2918818"/>
          </a:xfrm>
          <a:prstGeom prst="rect">
            <a:avLst/>
          </a:prstGeom>
          <a:noFill/>
          <a:ln>
            <a:noFill/>
          </a:ln>
        </p:spPr>
      </p:pic>
      <p:sp>
        <p:nvSpPr>
          <p:cNvPr id="130" name="Google Shape;130;p22"/>
          <p:cNvSpPr txBox="1"/>
          <p:nvPr/>
        </p:nvSpPr>
        <p:spPr>
          <a:xfrm>
            <a:off x="132750" y="152650"/>
            <a:ext cx="78513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Calibri"/>
                <a:ea typeface="Calibri"/>
                <a:cs typeface="Calibri"/>
                <a:sym typeface="Calibri"/>
              </a:rPr>
              <a:t>In pairs list:</a:t>
            </a:r>
            <a:endParaRPr b="1"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rPr b="1" lang="en" sz="2400">
                <a:solidFill>
                  <a:srgbClr val="38761D"/>
                </a:solidFill>
                <a:latin typeface="Calibri"/>
                <a:ea typeface="Calibri"/>
                <a:cs typeface="Calibri"/>
                <a:sym typeface="Calibri"/>
              </a:rPr>
              <a:t>✓</a:t>
            </a:r>
            <a:r>
              <a:rPr b="1" lang="en" sz="2400">
                <a:latin typeface="Calibri"/>
                <a:ea typeface="Calibri"/>
                <a:cs typeface="Calibri"/>
                <a:sym typeface="Calibri"/>
              </a:rPr>
              <a:t> 3 benefits of community farms</a:t>
            </a:r>
            <a:endParaRPr b="1" sz="2400">
              <a:latin typeface="Calibri"/>
              <a:ea typeface="Calibri"/>
              <a:cs typeface="Calibri"/>
              <a:sym typeface="Calibri"/>
            </a:endParaRPr>
          </a:p>
          <a:p>
            <a:pPr indent="0" lvl="0" marL="0" rtl="0" algn="l">
              <a:spcBef>
                <a:spcPts val="0"/>
              </a:spcBef>
              <a:spcAft>
                <a:spcPts val="0"/>
              </a:spcAft>
              <a:buNone/>
            </a:pPr>
            <a:r>
              <a:t/>
            </a:r>
            <a:endParaRPr b="1" sz="2400">
              <a:latin typeface="Calibri"/>
              <a:ea typeface="Calibri"/>
              <a:cs typeface="Calibri"/>
              <a:sym typeface="Calibri"/>
            </a:endParaRPr>
          </a:p>
          <a:p>
            <a:pPr indent="0" lvl="0" marL="0" rtl="0" algn="l">
              <a:spcBef>
                <a:spcPts val="0"/>
              </a:spcBef>
              <a:spcAft>
                <a:spcPts val="0"/>
              </a:spcAft>
              <a:buNone/>
            </a:pPr>
            <a:r>
              <a:rPr b="1" lang="en" sz="2400">
                <a:solidFill>
                  <a:srgbClr val="980000"/>
                </a:solidFill>
                <a:latin typeface="Calibri"/>
                <a:ea typeface="Calibri"/>
                <a:cs typeface="Calibri"/>
                <a:sym typeface="Calibri"/>
              </a:rPr>
              <a:t>✗</a:t>
            </a:r>
            <a:r>
              <a:rPr b="1" lang="en" sz="2400">
                <a:latin typeface="Calibri"/>
                <a:ea typeface="Calibri"/>
                <a:cs typeface="Calibri"/>
                <a:sym typeface="Calibri"/>
              </a:rPr>
              <a:t> 3 challenges they might face</a:t>
            </a:r>
            <a:endParaRPr b="1" sz="2400">
              <a:latin typeface="Calibri"/>
              <a:ea typeface="Calibri"/>
              <a:cs typeface="Calibri"/>
              <a:sym typeface="Calibri"/>
            </a:endParaRPr>
          </a:p>
        </p:txBody>
      </p:sp>
      <p:pic>
        <p:nvPicPr>
          <p:cNvPr id="131" name="Google Shape;131;p22"/>
          <p:cNvPicPr preferRelativeResize="0"/>
          <p:nvPr/>
        </p:nvPicPr>
        <p:blipFill>
          <a:blip r:embed="rId4">
            <a:alphaModFix/>
          </a:blip>
          <a:stretch>
            <a:fillRect/>
          </a:stretch>
        </p:blipFill>
        <p:spPr>
          <a:xfrm rot="5400000">
            <a:off x="6746175" y="2745675"/>
            <a:ext cx="2397825" cy="2397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3"/>
          <p:cNvSpPr txBox="1"/>
          <p:nvPr/>
        </p:nvSpPr>
        <p:spPr>
          <a:xfrm>
            <a:off x="132750" y="152650"/>
            <a:ext cx="7851300" cy="535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Calibri"/>
                <a:ea typeface="Calibri"/>
                <a:cs typeface="Calibri"/>
                <a:sym typeface="Calibri"/>
              </a:rPr>
              <a:t>Check:</a:t>
            </a:r>
            <a:endParaRPr b="1"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rPr b="1" lang="en" sz="2400">
                <a:latin typeface="Calibri"/>
                <a:ea typeface="Calibri"/>
                <a:cs typeface="Calibri"/>
                <a:sym typeface="Calibri"/>
              </a:rPr>
              <a:t>Common benefits may include:</a:t>
            </a:r>
            <a:endParaRPr b="1" sz="2400">
              <a:latin typeface="Calibri"/>
              <a:ea typeface="Calibri"/>
              <a:cs typeface="Calibri"/>
              <a:sym typeface="Calibri"/>
            </a:endParaRPr>
          </a:p>
          <a:p>
            <a:pPr indent="0" lvl="0" marL="0" rtl="0" algn="l">
              <a:spcBef>
                <a:spcPts val="0"/>
              </a:spcBef>
              <a:spcAft>
                <a:spcPts val="0"/>
              </a:spcAft>
              <a:buNone/>
            </a:pPr>
            <a:r>
              <a:rPr lang="en" sz="2400">
                <a:solidFill>
                  <a:srgbClr val="38761D"/>
                </a:solidFill>
                <a:latin typeface="Calibri"/>
                <a:ea typeface="Calibri"/>
                <a:cs typeface="Calibri"/>
                <a:sym typeface="Calibri"/>
              </a:rPr>
              <a:t>✔</a:t>
            </a:r>
            <a:r>
              <a:rPr lang="en" sz="2400">
                <a:latin typeface="Calibri"/>
                <a:ea typeface="Calibri"/>
                <a:cs typeface="Calibri"/>
                <a:sym typeface="Calibri"/>
              </a:rPr>
              <a:t> Fresh local food </a:t>
            </a:r>
            <a:endParaRPr sz="2400">
              <a:latin typeface="Calibri"/>
              <a:ea typeface="Calibri"/>
              <a:cs typeface="Calibri"/>
              <a:sym typeface="Calibri"/>
            </a:endParaRPr>
          </a:p>
          <a:p>
            <a:pPr indent="0" lvl="0" marL="0" rtl="0" algn="l">
              <a:spcBef>
                <a:spcPts val="0"/>
              </a:spcBef>
              <a:spcAft>
                <a:spcPts val="0"/>
              </a:spcAft>
              <a:buNone/>
            </a:pPr>
            <a:r>
              <a:rPr lang="en" sz="2400">
                <a:solidFill>
                  <a:srgbClr val="38761D"/>
                </a:solidFill>
                <a:latin typeface="Calibri"/>
                <a:ea typeface="Calibri"/>
                <a:cs typeface="Calibri"/>
                <a:sym typeface="Calibri"/>
              </a:rPr>
              <a:t>✔</a:t>
            </a:r>
            <a:r>
              <a:rPr lang="en" sz="2400">
                <a:latin typeface="Calibri"/>
                <a:ea typeface="Calibri"/>
                <a:cs typeface="Calibri"/>
                <a:sym typeface="Calibri"/>
              </a:rPr>
              <a:t> Education and skills </a:t>
            </a:r>
            <a:endParaRPr sz="2400">
              <a:latin typeface="Calibri"/>
              <a:ea typeface="Calibri"/>
              <a:cs typeface="Calibri"/>
              <a:sym typeface="Calibri"/>
            </a:endParaRPr>
          </a:p>
          <a:p>
            <a:pPr indent="0" lvl="0" marL="0" rtl="0" algn="l">
              <a:spcBef>
                <a:spcPts val="0"/>
              </a:spcBef>
              <a:spcAft>
                <a:spcPts val="0"/>
              </a:spcAft>
              <a:buNone/>
            </a:pPr>
            <a:r>
              <a:rPr lang="en" sz="2400">
                <a:solidFill>
                  <a:srgbClr val="38761D"/>
                </a:solidFill>
                <a:latin typeface="Calibri"/>
                <a:ea typeface="Calibri"/>
                <a:cs typeface="Calibri"/>
                <a:sym typeface="Calibri"/>
              </a:rPr>
              <a:t>✔</a:t>
            </a:r>
            <a:r>
              <a:rPr lang="en" sz="2400">
                <a:latin typeface="Calibri"/>
                <a:ea typeface="Calibri"/>
                <a:cs typeface="Calibri"/>
                <a:sym typeface="Calibri"/>
              </a:rPr>
              <a:t> Stronger communities</a:t>
            </a:r>
            <a:endParaRPr sz="2400">
              <a:latin typeface="Calibri"/>
              <a:ea typeface="Calibri"/>
              <a:cs typeface="Calibri"/>
              <a:sym typeface="Calibri"/>
            </a:endParaRPr>
          </a:p>
          <a:p>
            <a:pPr indent="0" lvl="0" marL="0" rtl="0" algn="l">
              <a:spcBef>
                <a:spcPts val="0"/>
              </a:spcBef>
              <a:spcAft>
                <a:spcPts val="0"/>
              </a:spcAft>
              <a:buNone/>
            </a:pPr>
            <a:r>
              <a:rPr lang="en" sz="2400">
                <a:solidFill>
                  <a:srgbClr val="38761D"/>
                </a:solidFill>
                <a:latin typeface="Calibri"/>
                <a:ea typeface="Calibri"/>
                <a:cs typeface="Calibri"/>
                <a:sym typeface="Calibri"/>
              </a:rPr>
              <a:t>✔</a:t>
            </a:r>
            <a:r>
              <a:rPr lang="en" sz="2400">
                <a:latin typeface="Calibri"/>
                <a:ea typeface="Calibri"/>
                <a:cs typeface="Calibri"/>
                <a:sym typeface="Calibri"/>
              </a:rPr>
              <a:t> Environmental care</a:t>
            </a:r>
            <a:endParaRPr sz="2400">
              <a:latin typeface="Calibri"/>
              <a:ea typeface="Calibri"/>
              <a:cs typeface="Calibri"/>
              <a:sym typeface="Calibri"/>
            </a:endParaRPr>
          </a:p>
          <a:p>
            <a:pPr indent="0" lvl="0" marL="0" rtl="0" algn="l">
              <a:spcBef>
                <a:spcPts val="0"/>
              </a:spcBef>
              <a:spcAft>
                <a:spcPts val="0"/>
              </a:spcAft>
              <a:buNone/>
            </a:pPr>
            <a:r>
              <a:t/>
            </a:r>
            <a:endParaRPr b="1" sz="2400">
              <a:latin typeface="Calibri"/>
              <a:ea typeface="Calibri"/>
              <a:cs typeface="Calibri"/>
              <a:sym typeface="Calibri"/>
            </a:endParaRPr>
          </a:p>
          <a:p>
            <a:pPr indent="0" lvl="0" marL="0" rtl="0" algn="l">
              <a:spcBef>
                <a:spcPts val="0"/>
              </a:spcBef>
              <a:spcAft>
                <a:spcPts val="0"/>
              </a:spcAft>
              <a:buNone/>
            </a:pPr>
            <a:r>
              <a:rPr b="1" lang="en" sz="2400">
                <a:latin typeface="Calibri"/>
                <a:ea typeface="Calibri"/>
                <a:cs typeface="Calibri"/>
                <a:sym typeface="Calibri"/>
              </a:rPr>
              <a:t>Common challenges may include:</a:t>
            </a:r>
            <a:endParaRPr b="1" sz="2400">
              <a:latin typeface="Calibri"/>
              <a:ea typeface="Calibri"/>
              <a:cs typeface="Calibri"/>
              <a:sym typeface="Calibri"/>
            </a:endParaRPr>
          </a:p>
          <a:p>
            <a:pPr indent="0" lvl="0" marL="0" rtl="0" algn="l">
              <a:spcBef>
                <a:spcPts val="0"/>
              </a:spcBef>
              <a:spcAft>
                <a:spcPts val="0"/>
              </a:spcAft>
              <a:buNone/>
            </a:pPr>
            <a:r>
              <a:rPr lang="en" sz="2400">
                <a:solidFill>
                  <a:srgbClr val="990000"/>
                </a:solidFill>
                <a:latin typeface="Calibri"/>
                <a:ea typeface="Calibri"/>
                <a:cs typeface="Calibri"/>
                <a:sym typeface="Calibri"/>
              </a:rPr>
              <a:t>✖</a:t>
            </a:r>
            <a:r>
              <a:rPr lang="en" sz="2400">
                <a:latin typeface="Calibri"/>
                <a:ea typeface="Calibri"/>
                <a:cs typeface="Calibri"/>
                <a:sym typeface="Calibri"/>
              </a:rPr>
              <a:t> Funding </a:t>
            </a:r>
            <a:endParaRPr sz="2400">
              <a:latin typeface="Calibri"/>
              <a:ea typeface="Calibri"/>
              <a:cs typeface="Calibri"/>
              <a:sym typeface="Calibri"/>
            </a:endParaRPr>
          </a:p>
          <a:p>
            <a:pPr indent="0" lvl="0" marL="0" rtl="0" algn="l">
              <a:spcBef>
                <a:spcPts val="0"/>
              </a:spcBef>
              <a:spcAft>
                <a:spcPts val="0"/>
              </a:spcAft>
              <a:buNone/>
            </a:pPr>
            <a:r>
              <a:rPr lang="en" sz="2400">
                <a:solidFill>
                  <a:srgbClr val="990000"/>
                </a:solidFill>
                <a:latin typeface="Calibri"/>
                <a:ea typeface="Calibri"/>
                <a:cs typeface="Calibri"/>
                <a:sym typeface="Calibri"/>
              </a:rPr>
              <a:t>✖</a:t>
            </a:r>
            <a:r>
              <a:rPr lang="en" sz="2400">
                <a:latin typeface="Calibri"/>
                <a:ea typeface="Calibri"/>
                <a:cs typeface="Calibri"/>
                <a:sym typeface="Calibri"/>
              </a:rPr>
              <a:t> Access to land </a:t>
            </a:r>
            <a:endParaRPr sz="2400">
              <a:latin typeface="Calibri"/>
              <a:ea typeface="Calibri"/>
              <a:cs typeface="Calibri"/>
              <a:sym typeface="Calibri"/>
            </a:endParaRPr>
          </a:p>
          <a:p>
            <a:pPr indent="0" lvl="0" marL="0" rtl="0" algn="l">
              <a:spcBef>
                <a:spcPts val="0"/>
              </a:spcBef>
              <a:spcAft>
                <a:spcPts val="0"/>
              </a:spcAft>
              <a:buNone/>
            </a:pPr>
            <a:r>
              <a:rPr lang="en" sz="2400">
                <a:solidFill>
                  <a:srgbClr val="990000"/>
                </a:solidFill>
                <a:latin typeface="Calibri"/>
                <a:ea typeface="Calibri"/>
                <a:cs typeface="Calibri"/>
                <a:sym typeface="Calibri"/>
              </a:rPr>
              <a:t>✖</a:t>
            </a:r>
            <a:r>
              <a:rPr lang="en" sz="2400">
                <a:latin typeface="Calibri"/>
                <a:ea typeface="Calibri"/>
                <a:cs typeface="Calibri"/>
                <a:sym typeface="Calibri"/>
              </a:rPr>
              <a:t> Labour and time </a:t>
            </a:r>
            <a:endParaRPr sz="2400">
              <a:latin typeface="Calibri"/>
              <a:ea typeface="Calibri"/>
              <a:cs typeface="Calibri"/>
              <a:sym typeface="Calibri"/>
            </a:endParaRPr>
          </a:p>
          <a:p>
            <a:pPr indent="0" lvl="0" marL="0" rtl="0" algn="l">
              <a:spcBef>
                <a:spcPts val="0"/>
              </a:spcBef>
              <a:spcAft>
                <a:spcPts val="0"/>
              </a:spcAft>
              <a:buNone/>
            </a:pPr>
            <a:r>
              <a:rPr lang="en" sz="2400">
                <a:solidFill>
                  <a:srgbClr val="990000"/>
                </a:solidFill>
                <a:latin typeface="Calibri"/>
                <a:ea typeface="Calibri"/>
                <a:cs typeface="Calibri"/>
                <a:sym typeface="Calibri"/>
              </a:rPr>
              <a:t>✖</a:t>
            </a:r>
            <a:r>
              <a:rPr lang="en" sz="2400">
                <a:latin typeface="Calibri"/>
                <a:ea typeface="Calibri"/>
                <a:cs typeface="Calibri"/>
                <a:sym typeface="Calibri"/>
              </a:rPr>
              <a:t> Resource management</a:t>
            </a:r>
            <a:endParaRPr sz="2400">
              <a:latin typeface="Calibri"/>
              <a:ea typeface="Calibri"/>
              <a:cs typeface="Calibri"/>
              <a:sym typeface="Calibri"/>
            </a:endParaRPr>
          </a:p>
          <a:p>
            <a:pPr indent="0" lvl="0" marL="0" rtl="0" algn="l">
              <a:spcBef>
                <a:spcPts val="0"/>
              </a:spcBef>
              <a:spcAft>
                <a:spcPts val="0"/>
              </a:spcAft>
              <a:buNone/>
            </a:pPr>
            <a:r>
              <a:t/>
            </a:r>
            <a:endParaRPr b="1" sz="2400">
              <a:latin typeface="Calibri"/>
              <a:ea typeface="Calibri"/>
              <a:cs typeface="Calibri"/>
              <a:sym typeface="Calibri"/>
            </a:endParaRPr>
          </a:p>
        </p:txBody>
      </p:sp>
      <p:pic>
        <p:nvPicPr>
          <p:cNvPr id="137" name="Google Shape;137;p23"/>
          <p:cNvPicPr preferRelativeResize="0"/>
          <p:nvPr/>
        </p:nvPicPr>
        <p:blipFill>
          <a:blip r:embed="rId3">
            <a:alphaModFix/>
          </a:blip>
          <a:stretch>
            <a:fillRect/>
          </a:stretch>
        </p:blipFill>
        <p:spPr>
          <a:xfrm>
            <a:off x="5296175" y="1006850"/>
            <a:ext cx="3582349" cy="34155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4"/>
          <p:cNvSpPr txBox="1"/>
          <p:nvPr/>
        </p:nvSpPr>
        <p:spPr>
          <a:xfrm>
            <a:off x="132750" y="152650"/>
            <a:ext cx="7851300" cy="4248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Calibri"/>
                <a:ea typeface="Calibri"/>
                <a:cs typeface="Calibri"/>
                <a:sym typeface="Calibri"/>
              </a:rPr>
              <a:t>Design a Community Farm near our school</a:t>
            </a:r>
            <a:r>
              <a:rPr b="1" lang="en" sz="2400">
                <a:latin typeface="Calibri"/>
                <a:ea typeface="Calibri"/>
                <a:cs typeface="Calibri"/>
                <a:sym typeface="Calibri"/>
              </a:rPr>
              <a:t>:</a:t>
            </a:r>
            <a:endParaRPr b="1"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rPr b="1" lang="en" sz="2400">
                <a:latin typeface="Calibri"/>
                <a:ea typeface="Calibri"/>
                <a:cs typeface="Calibri"/>
                <a:sym typeface="Calibri"/>
              </a:rPr>
              <a:t>Consider:</a:t>
            </a:r>
            <a:endParaRPr b="1"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Where would it be located?</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How much land would it use?</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How would it support nature and biodiversity?</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Would it keep animals? If so, which and why?</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What crops or foods would it grow and why?</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What skills and knowledge would be needed?</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Where could help or training come from?</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What benefits would it bring to local people?</a:t>
            </a:r>
            <a:endParaRPr b="1" sz="2400">
              <a:latin typeface="Calibri"/>
              <a:ea typeface="Calibri"/>
              <a:cs typeface="Calibri"/>
              <a:sym typeface="Calibri"/>
            </a:endParaRPr>
          </a:p>
        </p:txBody>
      </p:sp>
      <p:pic>
        <p:nvPicPr>
          <p:cNvPr id="143" name="Google Shape;143;p24"/>
          <p:cNvPicPr preferRelativeResize="0"/>
          <p:nvPr/>
        </p:nvPicPr>
        <p:blipFill>
          <a:blip r:embed="rId3">
            <a:alphaModFix/>
          </a:blip>
          <a:stretch>
            <a:fillRect/>
          </a:stretch>
        </p:blipFill>
        <p:spPr>
          <a:xfrm rot="197090">
            <a:off x="6658798" y="2539850"/>
            <a:ext cx="2343550" cy="2343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5"/>
          <p:cNvSpPr txBox="1"/>
          <p:nvPr/>
        </p:nvSpPr>
        <p:spPr>
          <a:xfrm>
            <a:off x="0" y="0"/>
            <a:ext cx="9094200" cy="350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Calibri"/>
                <a:ea typeface="Calibri"/>
                <a:cs typeface="Calibri"/>
                <a:sym typeface="Calibri"/>
              </a:rPr>
              <a:t>Quick Quiz</a:t>
            </a:r>
            <a:endParaRPr b="1" sz="2400">
              <a:latin typeface="Calibri"/>
              <a:ea typeface="Calibri"/>
              <a:cs typeface="Calibri"/>
              <a:sym typeface="Calibri"/>
            </a:endParaRPr>
          </a:p>
          <a:p>
            <a:pPr indent="0" lvl="0" marL="0" rtl="0" algn="l">
              <a:spcBef>
                <a:spcPts val="0"/>
              </a:spcBef>
              <a:spcAft>
                <a:spcPts val="0"/>
              </a:spcAft>
              <a:buNone/>
            </a:pPr>
            <a:r>
              <a:t/>
            </a:r>
            <a:endParaRPr b="1" sz="2400">
              <a:latin typeface="Calibri"/>
              <a:ea typeface="Calibri"/>
              <a:cs typeface="Calibri"/>
              <a:sym typeface="Calibri"/>
            </a:endParaRPr>
          </a:p>
          <a:p>
            <a:pPr indent="-381000" lvl="0" marL="457200" rtl="0" algn="l">
              <a:spcBef>
                <a:spcPts val="0"/>
              </a:spcBef>
              <a:spcAft>
                <a:spcPts val="0"/>
              </a:spcAft>
              <a:buSzPts val="2400"/>
              <a:buFont typeface="Calibri"/>
              <a:buAutoNum type="arabicPeriod"/>
            </a:pPr>
            <a:r>
              <a:rPr b="1" lang="en" sz="2400">
                <a:latin typeface="Calibri"/>
                <a:ea typeface="Calibri"/>
                <a:cs typeface="Calibri"/>
                <a:sym typeface="Calibri"/>
              </a:rPr>
              <a:t>What is a community farm?</a:t>
            </a:r>
            <a:endParaRPr b="1" sz="2400">
              <a:latin typeface="Calibri"/>
              <a:ea typeface="Calibri"/>
              <a:cs typeface="Calibri"/>
              <a:sym typeface="Calibri"/>
            </a:endParaRPr>
          </a:p>
          <a:p>
            <a:pPr indent="0" lvl="0" marL="0" rtl="0" algn="l">
              <a:spcBef>
                <a:spcPts val="0"/>
              </a:spcBef>
              <a:spcAft>
                <a:spcPts val="0"/>
              </a:spcAft>
              <a:buNone/>
            </a:pPr>
            <a:r>
              <a:rPr b="1" lang="en" sz="2400">
                <a:latin typeface="Calibri"/>
                <a:ea typeface="Calibri"/>
                <a:cs typeface="Calibri"/>
                <a:sym typeface="Calibri"/>
              </a:rPr>
              <a:t>   </a:t>
            </a:r>
            <a:endParaRPr b="1" sz="2400">
              <a:latin typeface="Calibri"/>
              <a:ea typeface="Calibri"/>
              <a:cs typeface="Calibri"/>
              <a:sym typeface="Calibri"/>
            </a:endParaRPr>
          </a:p>
          <a:p>
            <a:pPr indent="-381000" lvl="0" marL="457200" rtl="0" algn="l">
              <a:spcBef>
                <a:spcPts val="0"/>
              </a:spcBef>
              <a:spcAft>
                <a:spcPts val="0"/>
              </a:spcAft>
              <a:buSzPts val="2400"/>
              <a:buFont typeface="Calibri"/>
              <a:buAutoNum type="alphaUcPeriod"/>
            </a:pPr>
            <a:r>
              <a:rPr b="1" lang="en" sz="2400">
                <a:latin typeface="Calibri"/>
                <a:ea typeface="Calibri"/>
                <a:cs typeface="Calibri"/>
                <a:sym typeface="Calibri"/>
              </a:rPr>
              <a:t>A large commercial farm owned by a corporation</a:t>
            </a:r>
            <a:endParaRPr b="1" sz="2400">
              <a:latin typeface="Calibri"/>
              <a:ea typeface="Calibri"/>
              <a:cs typeface="Calibri"/>
              <a:sym typeface="Calibri"/>
            </a:endParaRPr>
          </a:p>
          <a:p>
            <a:pPr indent="-381000" lvl="0" marL="457200" rtl="0" algn="l">
              <a:spcBef>
                <a:spcPts val="0"/>
              </a:spcBef>
              <a:spcAft>
                <a:spcPts val="0"/>
              </a:spcAft>
              <a:buSzPts val="2400"/>
              <a:buFont typeface="Calibri"/>
              <a:buAutoNum type="alphaUcPeriod"/>
            </a:pPr>
            <a:r>
              <a:rPr b="1" lang="en" sz="2400">
                <a:latin typeface="Calibri"/>
                <a:ea typeface="Calibri"/>
                <a:cs typeface="Calibri"/>
                <a:sym typeface="Calibri"/>
              </a:rPr>
              <a:t>A farm that only grows one type of crop</a:t>
            </a:r>
            <a:endParaRPr b="1" sz="2400">
              <a:latin typeface="Calibri"/>
              <a:ea typeface="Calibri"/>
              <a:cs typeface="Calibri"/>
              <a:sym typeface="Calibri"/>
            </a:endParaRPr>
          </a:p>
          <a:p>
            <a:pPr indent="-381000" lvl="0" marL="457200" rtl="0" algn="l">
              <a:spcBef>
                <a:spcPts val="0"/>
              </a:spcBef>
              <a:spcAft>
                <a:spcPts val="0"/>
              </a:spcAft>
              <a:buSzPts val="2400"/>
              <a:buFont typeface="Calibri"/>
              <a:buAutoNum type="alphaUcPeriod"/>
            </a:pPr>
            <a:r>
              <a:rPr b="1" lang="en" sz="2400">
                <a:latin typeface="Calibri"/>
                <a:ea typeface="Calibri"/>
                <a:cs typeface="Calibri"/>
                <a:sym typeface="Calibri"/>
              </a:rPr>
              <a:t>A shared agricultural space where people work together to grow food</a:t>
            </a:r>
            <a:endParaRPr b="1" sz="2400">
              <a:latin typeface="Calibri"/>
              <a:ea typeface="Calibri"/>
              <a:cs typeface="Calibri"/>
              <a:sym typeface="Calibri"/>
            </a:endParaRPr>
          </a:p>
          <a:p>
            <a:pPr indent="-381000" lvl="0" marL="457200" rtl="0" algn="l">
              <a:spcBef>
                <a:spcPts val="0"/>
              </a:spcBef>
              <a:spcAft>
                <a:spcPts val="0"/>
              </a:spcAft>
              <a:buSzPts val="2400"/>
              <a:buFont typeface="Calibri"/>
              <a:buAutoNum type="alphaUcPeriod"/>
            </a:pPr>
            <a:r>
              <a:rPr b="1" lang="en" sz="2400">
                <a:latin typeface="Calibri"/>
                <a:ea typeface="Calibri"/>
                <a:cs typeface="Calibri"/>
                <a:sym typeface="Calibri"/>
              </a:rPr>
              <a:t>A farm run entirely by the government</a:t>
            </a:r>
            <a:endParaRPr sz="24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6"/>
          <p:cNvSpPr txBox="1"/>
          <p:nvPr/>
        </p:nvSpPr>
        <p:spPr>
          <a:xfrm>
            <a:off x="0" y="0"/>
            <a:ext cx="9094200" cy="314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400">
              <a:latin typeface="Calibri"/>
              <a:ea typeface="Calibri"/>
              <a:cs typeface="Calibri"/>
              <a:sym typeface="Calibri"/>
            </a:endParaRPr>
          </a:p>
          <a:p>
            <a:pPr indent="0" lvl="0" marL="0" rtl="0" algn="l">
              <a:spcBef>
                <a:spcPts val="0"/>
              </a:spcBef>
              <a:spcAft>
                <a:spcPts val="0"/>
              </a:spcAft>
              <a:buNone/>
            </a:pPr>
            <a:r>
              <a:t/>
            </a:r>
            <a:endParaRPr b="1" sz="2400">
              <a:latin typeface="Calibri"/>
              <a:ea typeface="Calibri"/>
              <a:cs typeface="Calibri"/>
              <a:sym typeface="Calibri"/>
            </a:endParaRPr>
          </a:p>
          <a:p>
            <a:pPr indent="0" lvl="0" marL="0" rtl="0" algn="l">
              <a:spcBef>
                <a:spcPts val="0"/>
              </a:spcBef>
              <a:spcAft>
                <a:spcPts val="0"/>
              </a:spcAft>
              <a:buNone/>
            </a:pPr>
            <a:r>
              <a:rPr b="1" lang="en" sz="2400">
                <a:latin typeface="Calibri"/>
                <a:ea typeface="Calibri"/>
                <a:cs typeface="Calibri"/>
                <a:sym typeface="Calibri"/>
              </a:rPr>
              <a:t>2. Which of these is NOT typically a core value of community farms?</a:t>
            </a:r>
            <a:endParaRPr b="1" sz="2400">
              <a:latin typeface="Calibri"/>
              <a:ea typeface="Calibri"/>
              <a:cs typeface="Calibri"/>
              <a:sym typeface="Calibri"/>
            </a:endParaRPr>
          </a:p>
          <a:p>
            <a:pPr indent="0" lvl="0" marL="457200" rtl="0" algn="l">
              <a:spcBef>
                <a:spcPts val="0"/>
              </a:spcBef>
              <a:spcAft>
                <a:spcPts val="0"/>
              </a:spcAft>
              <a:buNone/>
            </a:pPr>
            <a:r>
              <a:rPr b="1" lang="en" sz="2400">
                <a:latin typeface="Calibri"/>
                <a:ea typeface="Calibri"/>
                <a:cs typeface="Calibri"/>
                <a:sym typeface="Calibri"/>
              </a:rPr>
              <a:t>   </a:t>
            </a:r>
            <a:endParaRPr b="1" sz="2400">
              <a:latin typeface="Calibri"/>
              <a:ea typeface="Calibri"/>
              <a:cs typeface="Calibri"/>
              <a:sym typeface="Calibri"/>
            </a:endParaRPr>
          </a:p>
          <a:p>
            <a:pPr indent="-381000" lvl="0" marL="457200" rtl="0" algn="l">
              <a:spcBef>
                <a:spcPts val="0"/>
              </a:spcBef>
              <a:spcAft>
                <a:spcPts val="0"/>
              </a:spcAft>
              <a:buSzPts val="2400"/>
              <a:buFont typeface="Calibri"/>
              <a:buAutoNum type="alphaUcPeriod"/>
            </a:pPr>
            <a:r>
              <a:rPr b="1" lang="en" sz="2400">
                <a:latin typeface="Calibri"/>
                <a:ea typeface="Calibri"/>
                <a:cs typeface="Calibri"/>
                <a:sym typeface="Calibri"/>
              </a:rPr>
              <a:t>Environmental responsibility</a:t>
            </a:r>
            <a:endParaRPr b="1" sz="2400">
              <a:latin typeface="Calibri"/>
              <a:ea typeface="Calibri"/>
              <a:cs typeface="Calibri"/>
              <a:sym typeface="Calibri"/>
            </a:endParaRPr>
          </a:p>
          <a:p>
            <a:pPr indent="-381000" lvl="0" marL="457200" rtl="0" algn="l">
              <a:spcBef>
                <a:spcPts val="0"/>
              </a:spcBef>
              <a:spcAft>
                <a:spcPts val="0"/>
              </a:spcAft>
              <a:buSzPts val="2400"/>
              <a:buFont typeface="Calibri"/>
              <a:buAutoNum type="alphaUcPeriod"/>
            </a:pPr>
            <a:r>
              <a:rPr b="1" lang="en" sz="2400">
                <a:latin typeface="Calibri"/>
                <a:ea typeface="Calibri"/>
                <a:cs typeface="Calibri"/>
                <a:sym typeface="Calibri"/>
              </a:rPr>
              <a:t>Maximizing profit above all else</a:t>
            </a:r>
            <a:endParaRPr b="1" sz="2400">
              <a:latin typeface="Calibri"/>
              <a:ea typeface="Calibri"/>
              <a:cs typeface="Calibri"/>
              <a:sym typeface="Calibri"/>
            </a:endParaRPr>
          </a:p>
          <a:p>
            <a:pPr indent="-381000" lvl="0" marL="457200" rtl="0" algn="l">
              <a:spcBef>
                <a:spcPts val="0"/>
              </a:spcBef>
              <a:spcAft>
                <a:spcPts val="0"/>
              </a:spcAft>
              <a:buSzPts val="2400"/>
              <a:buFont typeface="Calibri"/>
              <a:buAutoNum type="alphaUcPeriod"/>
            </a:pPr>
            <a:r>
              <a:rPr b="1" lang="en" sz="2400">
                <a:latin typeface="Calibri"/>
                <a:ea typeface="Calibri"/>
                <a:cs typeface="Calibri"/>
                <a:sym typeface="Calibri"/>
              </a:rPr>
              <a:t>Education and skills sharing</a:t>
            </a:r>
            <a:endParaRPr b="1" sz="2400">
              <a:latin typeface="Calibri"/>
              <a:ea typeface="Calibri"/>
              <a:cs typeface="Calibri"/>
              <a:sym typeface="Calibri"/>
            </a:endParaRPr>
          </a:p>
          <a:p>
            <a:pPr indent="-381000" lvl="0" marL="457200" rtl="0" algn="l">
              <a:spcBef>
                <a:spcPts val="0"/>
              </a:spcBef>
              <a:spcAft>
                <a:spcPts val="0"/>
              </a:spcAft>
              <a:buSzPts val="2400"/>
              <a:buFont typeface="Calibri"/>
              <a:buAutoNum type="alphaUcPeriod"/>
            </a:pPr>
            <a:r>
              <a:rPr b="1" lang="en" sz="2400">
                <a:latin typeface="Calibri"/>
                <a:ea typeface="Calibri"/>
                <a:cs typeface="Calibri"/>
                <a:sym typeface="Calibri"/>
              </a:rPr>
              <a:t>Social connection</a:t>
            </a:r>
            <a:endParaRPr b="1" sz="24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7"/>
          <p:cNvSpPr txBox="1"/>
          <p:nvPr/>
        </p:nvSpPr>
        <p:spPr>
          <a:xfrm>
            <a:off x="0" y="0"/>
            <a:ext cx="9094200" cy="314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400">
              <a:latin typeface="Calibri"/>
              <a:ea typeface="Calibri"/>
              <a:cs typeface="Calibri"/>
              <a:sym typeface="Calibri"/>
            </a:endParaRPr>
          </a:p>
          <a:p>
            <a:pPr indent="0" lvl="0" marL="0" rtl="0" algn="l">
              <a:spcBef>
                <a:spcPts val="0"/>
              </a:spcBef>
              <a:spcAft>
                <a:spcPts val="0"/>
              </a:spcAft>
              <a:buNone/>
            </a:pPr>
            <a:r>
              <a:t/>
            </a:r>
            <a:endParaRPr b="1" sz="2400">
              <a:latin typeface="Calibri"/>
              <a:ea typeface="Calibri"/>
              <a:cs typeface="Calibri"/>
              <a:sym typeface="Calibri"/>
            </a:endParaRPr>
          </a:p>
          <a:p>
            <a:pPr indent="0" lvl="0" marL="0" rtl="0" algn="l">
              <a:spcBef>
                <a:spcPts val="0"/>
              </a:spcBef>
              <a:spcAft>
                <a:spcPts val="0"/>
              </a:spcAft>
              <a:buNone/>
            </a:pPr>
            <a:r>
              <a:rPr b="1" lang="en" sz="2400">
                <a:latin typeface="Calibri"/>
                <a:ea typeface="Calibri"/>
                <a:cs typeface="Calibri"/>
                <a:sym typeface="Calibri"/>
              </a:rPr>
              <a:t>3. </a:t>
            </a:r>
            <a:r>
              <a:rPr b="1" lang="en" sz="2400">
                <a:latin typeface="Calibri"/>
                <a:ea typeface="Calibri"/>
                <a:cs typeface="Calibri"/>
                <a:sym typeface="Calibri"/>
              </a:rPr>
              <a:t>What is the typical size range for most UK community farms?</a:t>
            </a:r>
            <a:endParaRPr b="1" sz="2400">
              <a:latin typeface="Calibri"/>
              <a:ea typeface="Calibri"/>
              <a:cs typeface="Calibri"/>
              <a:sym typeface="Calibri"/>
            </a:endParaRPr>
          </a:p>
          <a:p>
            <a:pPr indent="0" lvl="0" marL="457200" rtl="0" algn="l">
              <a:spcBef>
                <a:spcPts val="0"/>
              </a:spcBef>
              <a:spcAft>
                <a:spcPts val="0"/>
              </a:spcAft>
              <a:buNone/>
            </a:pPr>
            <a:r>
              <a:rPr b="1" lang="en" sz="2400">
                <a:latin typeface="Calibri"/>
                <a:ea typeface="Calibri"/>
                <a:cs typeface="Calibri"/>
                <a:sym typeface="Calibri"/>
              </a:rPr>
              <a:t>   </a:t>
            </a:r>
            <a:endParaRPr b="1" sz="2400">
              <a:latin typeface="Calibri"/>
              <a:ea typeface="Calibri"/>
              <a:cs typeface="Calibri"/>
              <a:sym typeface="Calibri"/>
            </a:endParaRPr>
          </a:p>
          <a:p>
            <a:pPr indent="-381000" lvl="0" marL="457200" rtl="0" algn="l">
              <a:spcBef>
                <a:spcPts val="0"/>
              </a:spcBef>
              <a:spcAft>
                <a:spcPts val="0"/>
              </a:spcAft>
              <a:buSzPts val="2400"/>
              <a:buFont typeface="Calibri"/>
              <a:buAutoNum type="alphaUcPeriod"/>
            </a:pPr>
            <a:r>
              <a:rPr b="1" lang="en" sz="2400">
                <a:latin typeface="Calibri"/>
                <a:ea typeface="Calibri"/>
                <a:cs typeface="Calibri"/>
                <a:sym typeface="Calibri"/>
              </a:rPr>
              <a:t>Less than 1 acre</a:t>
            </a:r>
            <a:endParaRPr b="1" sz="2400">
              <a:latin typeface="Calibri"/>
              <a:ea typeface="Calibri"/>
              <a:cs typeface="Calibri"/>
              <a:sym typeface="Calibri"/>
            </a:endParaRPr>
          </a:p>
          <a:p>
            <a:pPr indent="-381000" lvl="0" marL="457200" rtl="0" algn="l">
              <a:spcBef>
                <a:spcPts val="0"/>
              </a:spcBef>
              <a:spcAft>
                <a:spcPts val="0"/>
              </a:spcAft>
              <a:buSzPts val="2400"/>
              <a:buFont typeface="Calibri"/>
              <a:buAutoNum type="alphaUcPeriod"/>
            </a:pPr>
            <a:r>
              <a:rPr b="1" lang="en" sz="2400">
                <a:latin typeface="Calibri"/>
                <a:ea typeface="Calibri"/>
                <a:cs typeface="Calibri"/>
                <a:sym typeface="Calibri"/>
              </a:rPr>
              <a:t>1-20 acres</a:t>
            </a:r>
            <a:endParaRPr b="1" sz="2400">
              <a:latin typeface="Calibri"/>
              <a:ea typeface="Calibri"/>
              <a:cs typeface="Calibri"/>
              <a:sym typeface="Calibri"/>
            </a:endParaRPr>
          </a:p>
          <a:p>
            <a:pPr indent="-381000" lvl="0" marL="457200" rtl="0" algn="l">
              <a:spcBef>
                <a:spcPts val="0"/>
              </a:spcBef>
              <a:spcAft>
                <a:spcPts val="0"/>
              </a:spcAft>
              <a:buSzPts val="2400"/>
              <a:buFont typeface="Calibri"/>
              <a:buAutoNum type="alphaUcPeriod"/>
            </a:pPr>
            <a:r>
              <a:rPr b="1" lang="en" sz="2400">
                <a:latin typeface="Calibri"/>
                <a:ea typeface="Calibri"/>
                <a:cs typeface="Calibri"/>
                <a:sym typeface="Calibri"/>
              </a:rPr>
              <a:t>100-500 acres</a:t>
            </a:r>
            <a:endParaRPr b="1" sz="2400">
              <a:latin typeface="Calibri"/>
              <a:ea typeface="Calibri"/>
              <a:cs typeface="Calibri"/>
              <a:sym typeface="Calibri"/>
            </a:endParaRPr>
          </a:p>
          <a:p>
            <a:pPr indent="-381000" lvl="0" marL="457200" rtl="0" algn="l">
              <a:spcBef>
                <a:spcPts val="0"/>
              </a:spcBef>
              <a:spcAft>
                <a:spcPts val="0"/>
              </a:spcAft>
              <a:buSzPts val="2400"/>
              <a:buFont typeface="Calibri"/>
              <a:buAutoNum type="alphaUcPeriod"/>
            </a:pPr>
            <a:r>
              <a:rPr b="1" lang="en" sz="2400">
                <a:latin typeface="Calibri"/>
                <a:ea typeface="Calibri"/>
                <a:cs typeface="Calibri"/>
                <a:sym typeface="Calibri"/>
              </a:rPr>
              <a:t>Over 1000 acres</a:t>
            </a:r>
            <a:endParaRPr b="1" sz="24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8"/>
          <p:cNvSpPr txBox="1"/>
          <p:nvPr/>
        </p:nvSpPr>
        <p:spPr>
          <a:xfrm>
            <a:off x="0" y="0"/>
            <a:ext cx="9094200" cy="314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400">
              <a:latin typeface="Calibri"/>
              <a:ea typeface="Calibri"/>
              <a:cs typeface="Calibri"/>
              <a:sym typeface="Calibri"/>
            </a:endParaRPr>
          </a:p>
          <a:p>
            <a:pPr indent="0" lvl="0" marL="0" rtl="0" algn="l">
              <a:spcBef>
                <a:spcPts val="0"/>
              </a:spcBef>
              <a:spcAft>
                <a:spcPts val="0"/>
              </a:spcAft>
              <a:buNone/>
            </a:pPr>
            <a:r>
              <a:t/>
            </a:r>
            <a:endParaRPr b="1" sz="2400">
              <a:latin typeface="Calibri"/>
              <a:ea typeface="Calibri"/>
              <a:cs typeface="Calibri"/>
              <a:sym typeface="Calibri"/>
            </a:endParaRPr>
          </a:p>
          <a:p>
            <a:pPr indent="0" lvl="0" marL="0" rtl="0" algn="l">
              <a:spcBef>
                <a:spcPts val="0"/>
              </a:spcBef>
              <a:spcAft>
                <a:spcPts val="0"/>
              </a:spcAft>
              <a:buNone/>
            </a:pPr>
            <a:r>
              <a:rPr b="1" lang="en" sz="2400">
                <a:latin typeface="Calibri"/>
                <a:ea typeface="Calibri"/>
                <a:cs typeface="Calibri"/>
                <a:sym typeface="Calibri"/>
              </a:rPr>
              <a:t>4. </a:t>
            </a:r>
            <a:r>
              <a:rPr b="1" lang="en" sz="2400">
                <a:latin typeface="Calibri"/>
                <a:ea typeface="Calibri"/>
                <a:cs typeface="Calibri"/>
                <a:sym typeface="Calibri"/>
              </a:rPr>
              <a:t>Which of these is a benefit of community farms?</a:t>
            </a:r>
            <a:endParaRPr b="1" sz="2400">
              <a:latin typeface="Calibri"/>
              <a:ea typeface="Calibri"/>
              <a:cs typeface="Calibri"/>
              <a:sym typeface="Calibri"/>
            </a:endParaRPr>
          </a:p>
          <a:p>
            <a:pPr indent="0" lvl="0" marL="457200" rtl="0" algn="l">
              <a:spcBef>
                <a:spcPts val="0"/>
              </a:spcBef>
              <a:spcAft>
                <a:spcPts val="0"/>
              </a:spcAft>
              <a:buNone/>
            </a:pPr>
            <a:r>
              <a:rPr b="1" lang="en" sz="2400">
                <a:latin typeface="Calibri"/>
                <a:ea typeface="Calibri"/>
                <a:cs typeface="Calibri"/>
                <a:sym typeface="Calibri"/>
              </a:rPr>
              <a:t>   </a:t>
            </a:r>
            <a:endParaRPr b="1" sz="2400">
              <a:latin typeface="Calibri"/>
              <a:ea typeface="Calibri"/>
              <a:cs typeface="Calibri"/>
              <a:sym typeface="Calibri"/>
            </a:endParaRPr>
          </a:p>
          <a:p>
            <a:pPr indent="-381000" lvl="0" marL="457200" rtl="0" algn="l">
              <a:spcBef>
                <a:spcPts val="0"/>
              </a:spcBef>
              <a:spcAft>
                <a:spcPts val="0"/>
              </a:spcAft>
              <a:buSzPts val="2400"/>
              <a:buFont typeface="Calibri"/>
              <a:buAutoNum type="alphaUcPeriod"/>
            </a:pPr>
            <a:r>
              <a:rPr b="1" lang="en" sz="2400">
                <a:latin typeface="Calibri"/>
                <a:ea typeface="Calibri"/>
                <a:cs typeface="Calibri"/>
                <a:sym typeface="Calibri"/>
              </a:rPr>
              <a:t>Fresh local food</a:t>
            </a:r>
            <a:endParaRPr b="1" sz="2400">
              <a:latin typeface="Calibri"/>
              <a:ea typeface="Calibri"/>
              <a:cs typeface="Calibri"/>
              <a:sym typeface="Calibri"/>
            </a:endParaRPr>
          </a:p>
          <a:p>
            <a:pPr indent="-381000" lvl="0" marL="457200" rtl="0" algn="l">
              <a:spcBef>
                <a:spcPts val="0"/>
              </a:spcBef>
              <a:spcAft>
                <a:spcPts val="0"/>
              </a:spcAft>
              <a:buSzPts val="2400"/>
              <a:buFont typeface="Calibri"/>
              <a:buAutoNum type="alphaUcPeriod"/>
            </a:pPr>
            <a:r>
              <a:rPr b="1" lang="en" sz="2400">
                <a:latin typeface="Calibri"/>
                <a:ea typeface="Calibri"/>
                <a:cs typeface="Calibri"/>
                <a:sym typeface="Calibri"/>
              </a:rPr>
              <a:t>Education and skills development</a:t>
            </a:r>
            <a:endParaRPr b="1" sz="2400">
              <a:latin typeface="Calibri"/>
              <a:ea typeface="Calibri"/>
              <a:cs typeface="Calibri"/>
              <a:sym typeface="Calibri"/>
            </a:endParaRPr>
          </a:p>
          <a:p>
            <a:pPr indent="-381000" lvl="0" marL="457200" rtl="0" algn="l">
              <a:spcBef>
                <a:spcPts val="0"/>
              </a:spcBef>
              <a:spcAft>
                <a:spcPts val="0"/>
              </a:spcAft>
              <a:buSzPts val="2400"/>
              <a:buFont typeface="Calibri"/>
              <a:buAutoNum type="alphaUcPeriod"/>
            </a:pPr>
            <a:r>
              <a:rPr b="1" lang="en" sz="2400">
                <a:latin typeface="Calibri"/>
                <a:ea typeface="Calibri"/>
                <a:cs typeface="Calibri"/>
                <a:sym typeface="Calibri"/>
              </a:rPr>
              <a:t>Stronger communities</a:t>
            </a:r>
            <a:endParaRPr b="1" sz="2400">
              <a:latin typeface="Calibri"/>
              <a:ea typeface="Calibri"/>
              <a:cs typeface="Calibri"/>
              <a:sym typeface="Calibri"/>
            </a:endParaRPr>
          </a:p>
          <a:p>
            <a:pPr indent="-381000" lvl="0" marL="457200" rtl="0" algn="l">
              <a:spcBef>
                <a:spcPts val="0"/>
              </a:spcBef>
              <a:spcAft>
                <a:spcPts val="0"/>
              </a:spcAft>
              <a:buSzPts val="2400"/>
              <a:buFont typeface="Calibri"/>
              <a:buAutoNum type="alphaUcPeriod"/>
            </a:pPr>
            <a:r>
              <a:rPr b="1" lang="en" sz="2400">
                <a:latin typeface="Calibri"/>
                <a:ea typeface="Calibri"/>
                <a:cs typeface="Calibri"/>
                <a:sym typeface="Calibri"/>
              </a:rPr>
              <a:t>All of the above</a:t>
            </a:r>
            <a:endParaRPr b="1" sz="24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9"/>
          <p:cNvSpPr txBox="1"/>
          <p:nvPr/>
        </p:nvSpPr>
        <p:spPr>
          <a:xfrm>
            <a:off x="0" y="0"/>
            <a:ext cx="90942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400">
              <a:latin typeface="Calibri"/>
              <a:ea typeface="Calibri"/>
              <a:cs typeface="Calibri"/>
              <a:sym typeface="Calibri"/>
            </a:endParaRPr>
          </a:p>
          <a:p>
            <a:pPr indent="0" lvl="0" marL="0" rtl="0" algn="l">
              <a:spcBef>
                <a:spcPts val="0"/>
              </a:spcBef>
              <a:spcAft>
                <a:spcPts val="0"/>
              </a:spcAft>
              <a:buNone/>
            </a:pPr>
            <a:r>
              <a:t/>
            </a:r>
            <a:endParaRPr b="1" sz="2400">
              <a:latin typeface="Calibri"/>
              <a:ea typeface="Calibri"/>
              <a:cs typeface="Calibri"/>
              <a:sym typeface="Calibri"/>
            </a:endParaRPr>
          </a:p>
          <a:p>
            <a:pPr indent="0" lvl="0" marL="0" rtl="0" algn="l">
              <a:spcBef>
                <a:spcPts val="0"/>
              </a:spcBef>
              <a:spcAft>
                <a:spcPts val="0"/>
              </a:spcAft>
              <a:buNone/>
            </a:pPr>
            <a:r>
              <a:rPr b="1" lang="en" sz="2400">
                <a:latin typeface="Calibri"/>
                <a:ea typeface="Calibri"/>
                <a:cs typeface="Calibri"/>
                <a:sym typeface="Calibri"/>
              </a:rPr>
              <a:t>5. </a:t>
            </a:r>
            <a:r>
              <a:rPr b="1" lang="en" sz="2400">
                <a:latin typeface="Calibri"/>
                <a:ea typeface="Calibri"/>
                <a:cs typeface="Calibri"/>
                <a:sym typeface="Calibri"/>
              </a:rPr>
              <a:t>Name ONE challenge that community farms face:</a:t>
            </a:r>
            <a:endParaRPr b="1" sz="2400">
              <a:latin typeface="Calibri"/>
              <a:ea typeface="Calibri"/>
              <a:cs typeface="Calibri"/>
              <a:sym typeface="Calibri"/>
            </a:endParaRPr>
          </a:p>
          <a:p>
            <a:pPr indent="0" lvl="0" marL="457200" rtl="0" algn="l">
              <a:spcBef>
                <a:spcPts val="0"/>
              </a:spcBef>
              <a:spcAft>
                <a:spcPts val="0"/>
              </a:spcAft>
              <a:buNone/>
            </a:pPr>
            <a:r>
              <a:t/>
            </a:r>
            <a:endParaRPr b="1" sz="24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0"/>
          <p:cNvSpPr txBox="1"/>
          <p:nvPr/>
        </p:nvSpPr>
        <p:spPr>
          <a:xfrm>
            <a:off x="0" y="0"/>
            <a:ext cx="90942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400">
              <a:latin typeface="Calibri"/>
              <a:ea typeface="Calibri"/>
              <a:cs typeface="Calibri"/>
              <a:sym typeface="Calibri"/>
            </a:endParaRPr>
          </a:p>
          <a:p>
            <a:pPr indent="0" lvl="0" marL="0" rtl="0" algn="l">
              <a:spcBef>
                <a:spcPts val="0"/>
              </a:spcBef>
              <a:spcAft>
                <a:spcPts val="0"/>
              </a:spcAft>
              <a:buNone/>
            </a:pPr>
            <a:r>
              <a:t/>
            </a:r>
            <a:endParaRPr b="1" sz="2400">
              <a:latin typeface="Calibri"/>
              <a:ea typeface="Calibri"/>
              <a:cs typeface="Calibri"/>
              <a:sym typeface="Calibri"/>
            </a:endParaRPr>
          </a:p>
          <a:p>
            <a:pPr indent="0" lvl="0" marL="0" rtl="0" algn="l">
              <a:spcBef>
                <a:spcPts val="0"/>
              </a:spcBef>
              <a:spcAft>
                <a:spcPts val="0"/>
              </a:spcAft>
              <a:buNone/>
            </a:pPr>
            <a:r>
              <a:rPr b="1" lang="en" sz="2400">
                <a:latin typeface="Calibri"/>
                <a:ea typeface="Calibri"/>
                <a:cs typeface="Calibri"/>
                <a:sym typeface="Calibri"/>
              </a:rPr>
              <a:t>ANSWERS:</a:t>
            </a:r>
            <a:endParaRPr b="1" sz="2400">
              <a:latin typeface="Calibri"/>
              <a:ea typeface="Calibri"/>
              <a:cs typeface="Calibri"/>
              <a:sym typeface="Calibri"/>
            </a:endParaRPr>
          </a:p>
          <a:p>
            <a:pPr indent="0" lvl="0" marL="0" rtl="0" algn="l">
              <a:spcBef>
                <a:spcPts val="0"/>
              </a:spcBef>
              <a:spcAft>
                <a:spcPts val="0"/>
              </a:spcAft>
              <a:buNone/>
            </a:pPr>
            <a:r>
              <a:rPr b="1" lang="en" sz="2400">
                <a:latin typeface="Calibri"/>
                <a:ea typeface="Calibri"/>
                <a:cs typeface="Calibri"/>
                <a:sym typeface="Calibri"/>
              </a:rPr>
              <a:t>1. C</a:t>
            </a:r>
            <a:endParaRPr b="1" sz="2400">
              <a:latin typeface="Calibri"/>
              <a:ea typeface="Calibri"/>
              <a:cs typeface="Calibri"/>
              <a:sym typeface="Calibri"/>
            </a:endParaRPr>
          </a:p>
          <a:p>
            <a:pPr indent="0" lvl="0" marL="0" rtl="0" algn="l">
              <a:spcBef>
                <a:spcPts val="0"/>
              </a:spcBef>
              <a:spcAft>
                <a:spcPts val="0"/>
              </a:spcAft>
              <a:buNone/>
            </a:pPr>
            <a:r>
              <a:rPr b="1" lang="en" sz="2400">
                <a:latin typeface="Calibri"/>
                <a:ea typeface="Calibri"/>
                <a:cs typeface="Calibri"/>
                <a:sym typeface="Calibri"/>
              </a:rPr>
              <a:t>2. B</a:t>
            </a:r>
            <a:endParaRPr b="1" sz="2400">
              <a:latin typeface="Calibri"/>
              <a:ea typeface="Calibri"/>
              <a:cs typeface="Calibri"/>
              <a:sym typeface="Calibri"/>
            </a:endParaRPr>
          </a:p>
          <a:p>
            <a:pPr indent="0" lvl="0" marL="0" rtl="0" algn="l">
              <a:spcBef>
                <a:spcPts val="0"/>
              </a:spcBef>
              <a:spcAft>
                <a:spcPts val="0"/>
              </a:spcAft>
              <a:buNone/>
            </a:pPr>
            <a:r>
              <a:rPr b="1" lang="en" sz="2400">
                <a:latin typeface="Calibri"/>
                <a:ea typeface="Calibri"/>
                <a:cs typeface="Calibri"/>
                <a:sym typeface="Calibri"/>
              </a:rPr>
              <a:t>3. B</a:t>
            </a:r>
            <a:endParaRPr b="1" sz="2400">
              <a:latin typeface="Calibri"/>
              <a:ea typeface="Calibri"/>
              <a:cs typeface="Calibri"/>
              <a:sym typeface="Calibri"/>
            </a:endParaRPr>
          </a:p>
          <a:p>
            <a:pPr indent="0" lvl="0" marL="0" rtl="0" algn="l">
              <a:spcBef>
                <a:spcPts val="0"/>
              </a:spcBef>
              <a:spcAft>
                <a:spcPts val="0"/>
              </a:spcAft>
              <a:buNone/>
            </a:pPr>
            <a:r>
              <a:rPr b="1" lang="en" sz="2400">
                <a:latin typeface="Calibri"/>
                <a:ea typeface="Calibri"/>
                <a:cs typeface="Calibri"/>
                <a:sym typeface="Calibri"/>
              </a:rPr>
              <a:t>4. D</a:t>
            </a:r>
            <a:endParaRPr b="1" sz="2400">
              <a:latin typeface="Calibri"/>
              <a:ea typeface="Calibri"/>
              <a:cs typeface="Calibri"/>
              <a:sym typeface="Calibri"/>
            </a:endParaRPr>
          </a:p>
          <a:p>
            <a:pPr indent="0" lvl="0" marL="0" rtl="0" algn="l">
              <a:spcBef>
                <a:spcPts val="0"/>
              </a:spcBef>
              <a:spcAft>
                <a:spcPts val="0"/>
              </a:spcAft>
              <a:buNone/>
            </a:pPr>
            <a:r>
              <a:rPr b="1" lang="en" sz="2400">
                <a:latin typeface="Calibri"/>
                <a:ea typeface="Calibri"/>
                <a:cs typeface="Calibri"/>
                <a:sym typeface="Calibri"/>
              </a:rPr>
              <a:t>5. Possible answers include: Funding, Access to land, Labour and time, Resource management (equipment and materials)</a:t>
            </a:r>
            <a:endParaRPr b="1" sz="2400">
              <a:latin typeface="Calibri"/>
              <a:ea typeface="Calibri"/>
              <a:cs typeface="Calibri"/>
              <a:sym typeface="Calibri"/>
            </a:endParaRPr>
          </a:p>
          <a:p>
            <a:pPr indent="0" lvl="0" marL="457200" rtl="0" algn="l">
              <a:spcBef>
                <a:spcPts val="0"/>
              </a:spcBef>
              <a:spcAft>
                <a:spcPts val="0"/>
              </a:spcAft>
              <a:buNone/>
            </a:pPr>
            <a:r>
              <a:t/>
            </a:r>
            <a:endParaRPr b="1" sz="24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31"/>
          <p:cNvPicPr preferRelativeResize="0"/>
          <p:nvPr/>
        </p:nvPicPr>
        <p:blipFill>
          <a:blip r:embed="rId3">
            <a:alphaModFix/>
          </a:blip>
          <a:stretch>
            <a:fillRect/>
          </a:stretch>
        </p:blipFill>
        <p:spPr>
          <a:xfrm rot="5400000">
            <a:off x="7158826" y="3158325"/>
            <a:ext cx="1985174" cy="1985174"/>
          </a:xfrm>
          <a:prstGeom prst="rect">
            <a:avLst/>
          </a:prstGeom>
          <a:noFill/>
          <a:ln>
            <a:noFill/>
          </a:ln>
        </p:spPr>
      </p:pic>
      <p:sp>
        <p:nvSpPr>
          <p:cNvPr id="179" name="Google Shape;179;p31"/>
          <p:cNvSpPr txBox="1"/>
          <p:nvPr/>
        </p:nvSpPr>
        <p:spPr>
          <a:xfrm>
            <a:off x="0" y="0"/>
            <a:ext cx="9094200" cy="350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Calibri"/>
                <a:ea typeface="Calibri"/>
                <a:cs typeface="Calibri"/>
                <a:sym typeface="Calibri"/>
              </a:rPr>
              <a:t>Extension / Homework</a:t>
            </a:r>
            <a:endParaRPr b="1"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rPr lang="en" sz="2400">
                <a:latin typeface="Calibri"/>
                <a:ea typeface="Calibri"/>
                <a:cs typeface="Calibri"/>
                <a:sym typeface="Calibri"/>
              </a:rPr>
              <a:t>Options: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b="1" lang="en" sz="2400">
                <a:latin typeface="Calibri"/>
                <a:ea typeface="Calibri"/>
                <a:cs typeface="Calibri"/>
                <a:sym typeface="Calibri"/>
              </a:rPr>
              <a:t>Research </a:t>
            </a:r>
            <a:r>
              <a:rPr lang="en" sz="2400">
                <a:latin typeface="Calibri"/>
                <a:ea typeface="Calibri"/>
                <a:cs typeface="Calibri"/>
                <a:sym typeface="Calibri"/>
              </a:rPr>
              <a:t>local community farms</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b="1" lang="en" sz="2400">
                <a:latin typeface="Calibri"/>
                <a:ea typeface="Calibri"/>
                <a:cs typeface="Calibri"/>
                <a:sym typeface="Calibri"/>
              </a:rPr>
              <a:t>Write </a:t>
            </a:r>
            <a:r>
              <a:rPr lang="en" sz="2400">
                <a:latin typeface="Calibri"/>
                <a:ea typeface="Calibri"/>
                <a:cs typeface="Calibri"/>
                <a:sym typeface="Calibri"/>
              </a:rPr>
              <a:t>a paragraph answering “Why are community farms important?”</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b="1" lang="en" sz="2400">
                <a:latin typeface="Calibri"/>
                <a:ea typeface="Calibri"/>
                <a:cs typeface="Calibri"/>
                <a:sym typeface="Calibri"/>
              </a:rPr>
              <a:t>Draw </a:t>
            </a:r>
            <a:r>
              <a:rPr lang="en" sz="2400">
                <a:latin typeface="Calibri"/>
                <a:ea typeface="Calibri"/>
                <a:cs typeface="Calibri"/>
                <a:sym typeface="Calibri"/>
              </a:rPr>
              <a:t>and label a plan for a community farm</a:t>
            </a:r>
            <a:endParaRPr sz="2400">
              <a:latin typeface="Calibri"/>
              <a:ea typeface="Calibri"/>
              <a:cs typeface="Calibri"/>
              <a:sym typeface="Calibri"/>
            </a:endParaRPr>
          </a:p>
          <a:p>
            <a:pPr indent="0" lvl="0" marL="0" rtl="0" algn="l">
              <a:spcBef>
                <a:spcPts val="0"/>
              </a:spcBef>
              <a:spcAft>
                <a:spcPts val="0"/>
              </a:spcAft>
              <a:buNone/>
            </a:pPr>
            <a:r>
              <a:rPr lang="en" sz="2400">
                <a:latin typeface="Calibri"/>
                <a:ea typeface="Calibri"/>
                <a:cs typeface="Calibri"/>
                <a:sym typeface="Calibri"/>
              </a:rPr>
              <a:t> </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nvSpPr>
        <p:spPr>
          <a:xfrm>
            <a:off x="0" y="0"/>
            <a:ext cx="8070300" cy="437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Calibri"/>
                <a:ea typeface="Calibri"/>
                <a:cs typeface="Calibri"/>
                <a:sym typeface="Calibri"/>
              </a:rPr>
              <a:t>Learning Objectives</a:t>
            </a:r>
            <a:endParaRPr b="1"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rPr lang="en" sz="2400">
                <a:latin typeface="Calibri"/>
                <a:ea typeface="Calibri"/>
                <a:cs typeface="Calibri"/>
                <a:sym typeface="Calibri"/>
              </a:rPr>
              <a:t>By the end of this lesson, you will be able to:</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368300" lvl="0" marL="457200" rtl="0" algn="l">
              <a:spcBef>
                <a:spcPts val="0"/>
              </a:spcBef>
              <a:spcAft>
                <a:spcPts val="0"/>
              </a:spcAft>
              <a:buSzPts val="2200"/>
              <a:buFont typeface="Calibri"/>
              <a:buChar char="●"/>
            </a:pPr>
            <a:r>
              <a:rPr lang="en" sz="2200">
                <a:latin typeface="Calibri"/>
                <a:ea typeface="Calibri"/>
                <a:cs typeface="Calibri"/>
                <a:sym typeface="Calibri"/>
              </a:rPr>
              <a:t>Describe what a </a:t>
            </a:r>
            <a:r>
              <a:rPr b="1" lang="en" sz="2200">
                <a:latin typeface="Calibri"/>
                <a:ea typeface="Calibri"/>
                <a:cs typeface="Calibri"/>
                <a:sym typeface="Calibri"/>
              </a:rPr>
              <a:t>community farm</a:t>
            </a:r>
            <a:r>
              <a:rPr lang="en" sz="2200">
                <a:latin typeface="Calibri"/>
                <a:ea typeface="Calibri"/>
                <a:cs typeface="Calibri"/>
                <a:sym typeface="Calibri"/>
              </a:rPr>
              <a:t> is and how it operates</a:t>
            </a:r>
            <a:endParaRPr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lang="en" sz="2200">
                <a:latin typeface="Calibri"/>
                <a:ea typeface="Calibri"/>
                <a:cs typeface="Calibri"/>
                <a:sym typeface="Calibri"/>
              </a:rPr>
              <a:t>Identify typical sizes and structures of community farms in the UK</a:t>
            </a:r>
            <a:endParaRPr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lang="en" sz="2200">
                <a:latin typeface="Calibri"/>
                <a:ea typeface="Calibri"/>
                <a:cs typeface="Calibri"/>
                <a:sym typeface="Calibri"/>
              </a:rPr>
              <a:t>Recognise shared </a:t>
            </a:r>
            <a:r>
              <a:rPr b="1" lang="en" sz="2200">
                <a:latin typeface="Calibri"/>
                <a:ea typeface="Calibri"/>
                <a:cs typeface="Calibri"/>
                <a:sym typeface="Calibri"/>
              </a:rPr>
              <a:t>principles </a:t>
            </a:r>
            <a:r>
              <a:rPr lang="en" sz="2200">
                <a:latin typeface="Calibri"/>
                <a:ea typeface="Calibri"/>
                <a:cs typeface="Calibri"/>
                <a:sym typeface="Calibri"/>
              </a:rPr>
              <a:t>of community farming globally</a:t>
            </a:r>
            <a:endParaRPr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lang="en" sz="2200">
                <a:latin typeface="Calibri"/>
                <a:ea typeface="Calibri"/>
                <a:cs typeface="Calibri"/>
                <a:sym typeface="Calibri"/>
              </a:rPr>
              <a:t>Explain </a:t>
            </a:r>
            <a:r>
              <a:rPr b="1" lang="en" sz="2200">
                <a:latin typeface="Calibri"/>
                <a:ea typeface="Calibri"/>
                <a:cs typeface="Calibri"/>
                <a:sym typeface="Calibri"/>
              </a:rPr>
              <a:t>benefits </a:t>
            </a:r>
            <a:r>
              <a:rPr lang="en" sz="2200">
                <a:latin typeface="Calibri"/>
                <a:ea typeface="Calibri"/>
                <a:cs typeface="Calibri"/>
                <a:sym typeface="Calibri"/>
              </a:rPr>
              <a:t>and </a:t>
            </a:r>
            <a:r>
              <a:rPr b="1" lang="en" sz="2200">
                <a:latin typeface="Calibri"/>
                <a:ea typeface="Calibri"/>
                <a:cs typeface="Calibri"/>
                <a:sym typeface="Calibri"/>
              </a:rPr>
              <a:t>challenges </a:t>
            </a:r>
            <a:r>
              <a:rPr lang="en" sz="2200">
                <a:latin typeface="Calibri"/>
                <a:ea typeface="Calibri"/>
                <a:cs typeface="Calibri"/>
                <a:sym typeface="Calibri"/>
              </a:rPr>
              <a:t>of community-led </a:t>
            </a:r>
            <a:r>
              <a:rPr b="1" lang="en" sz="2200">
                <a:latin typeface="Calibri"/>
                <a:ea typeface="Calibri"/>
                <a:cs typeface="Calibri"/>
                <a:sym typeface="Calibri"/>
              </a:rPr>
              <a:t>food production</a:t>
            </a:r>
            <a:endParaRPr b="1"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b="1" lang="en" sz="2200">
                <a:latin typeface="Calibri"/>
                <a:ea typeface="Calibri"/>
                <a:cs typeface="Calibri"/>
                <a:sym typeface="Calibri"/>
              </a:rPr>
              <a:t>Design </a:t>
            </a:r>
            <a:r>
              <a:rPr lang="en" sz="2200">
                <a:latin typeface="Calibri"/>
                <a:ea typeface="Calibri"/>
                <a:cs typeface="Calibri"/>
                <a:sym typeface="Calibri"/>
              </a:rPr>
              <a:t>a simple </a:t>
            </a:r>
            <a:r>
              <a:rPr b="1" lang="en" sz="2200">
                <a:latin typeface="Calibri"/>
                <a:ea typeface="Calibri"/>
                <a:cs typeface="Calibri"/>
                <a:sym typeface="Calibri"/>
              </a:rPr>
              <a:t>plan </a:t>
            </a:r>
            <a:r>
              <a:rPr lang="en" sz="2200">
                <a:latin typeface="Calibri"/>
                <a:ea typeface="Calibri"/>
                <a:cs typeface="Calibri"/>
                <a:sym typeface="Calibri"/>
              </a:rPr>
              <a:t>for a local community farm</a:t>
            </a:r>
            <a:endParaRPr sz="2200">
              <a:latin typeface="Calibri"/>
              <a:ea typeface="Calibri"/>
              <a:cs typeface="Calibri"/>
              <a:sym typeface="Calibri"/>
            </a:endParaRPr>
          </a:p>
          <a:p>
            <a:pPr indent="0" lvl="0" marL="0" rtl="0" algn="l">
              <a:spcBef>
                <a:spcPts val="0"/>
              </a:spcBef>
              <a:spcAft>
                <a:spcPts val="0"/>
              </a:spcAft>
              <a:buNone/>
            </a:pPr>
            <a:r>
              <a:t/>
            </a:r>
            <a:endParaRPr sz="2200">
              <a:latin typeface="Calibri"/>
              <a:ea typeface="Calibri"/>
              <a:cs typeface="Calibri"/>
              <a:sym typeface="Calibri"/>
            </a:endParaRPr>
          </a:p>
          <a:p>
            <a:pPr indent="0" lvl="0" marL="0" rtl="0" algn="l">
              <a:spcBef>
                <a:spcPts val="0"/>
              </a:spcBef>
              <a:spcAft>
                <a:spcPts val="0"/>
              </a:spcAft>
              <a:buNone/>
            </a:pPr>
            <a:r>
              <a:t/>
            </a:r>
            <a:endParaRPr sz="2200">
              <a:latin typeface="Calibri"/>
              <a:ea typeface="Calibri"/>
              <a:cs typeface="Calibri"/>
              <a:sym typeface="Calibri"/>
            </a:endParaRPr>
          </a:p>
        </p:txBody>
      </p:sp>
      <p:pic>
        <p:nvPicPr>
          <p:cNvPr id="62" name="Google Shape;62;p14"/>
          <p:cNvPicPr preferRelativeResize="0"/>
          <p:nvPr/>
        </p:nvPicPr>
        <p:blipFill>
          <a:blip r:embed="rId3">
            <a:alphaModFix/>
          </a:blip>
          <a:stretch>
            <a:fillRect/>
          </a:stretch>
        </p:blipFill>
        <p:spPr>
          <a:xfrm flipH="1">
            <a:off x="6760226" y="2692675"/>
            <a:ext cx="2383775" cy="2450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nvSpPr>
        <p:spPr>
          <a:xfrm>
            <a:off x="0" y="0"/>
            <a:ext cx="7851300" cy="187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Calibri"/>
                <a:ea typeface="Calibri"/>
                <a:cs typeface="Calibri"/>
                <a:sym typeface="Calibri"/>
              </a:rPr>
              <a:t>Think, Pair, Share…</a:t>
            </a:r>
            <a:endParaRPr b="1"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ctr">
              <a:spcBef>
                <a:spcPts val="0"/>
              </a:spcBef>
              <a:spcAft>
                <a:spcPts val="0"/>
              </a:spcAft>
              <a:buNone/>
            </a:pPr>
            <a:r>
              <a:rPr b="1" lang="en" sz="2400">
                <a:latin typeface="Calibri"/>
                <a:ea typeface="Calibri"/>
                <a:cs typeface="Calibri"/>
                <a:sym typeface="Calibri"/>
              </a:rPr>
              <a:t>What does the word "</a:t>
            </a:r>
            <a:r>
              <a:rPr b="1" lang="en" sz="2400">
                <a:solidFill>
                  <a:srgbClr val="38761D"/>
                </a:solidFill>
                <a:latin typeface="Calibri"/>
                <a:ea typeface="Calibri"/>
                <a:cs typeface="Calibri"/>
                <a:sym typeface="Calibri"/>
              </a:rPr>
              <a:t>community</a:t>
            </a:r>
            <a:r>
              <a:rPr b="1" lang="en" sz="2400">
                <a:latin typeface="Calibri"/>
                <a:ea typeface="Calibri"/>
                <a:cs typeface="Calibri"/>
                <a:sym typeface="Calibri"/>
              </a:rPr>
              <a:t>" mean?</a:t>
            </a:r>
            <a:endParaRPr b="1" sz="2400">
              <a:latin typeface="Calibri"/>
              <a:ea typeface="Calibri"/>
              <a:cs typeface="Calibri"/>
              <a:sym typeface="Calibri"/>
            </a:endParaRPr>
          </a:p>
          <a:p>
            <a:pPr indent="0" lvl="0" marL="0" rtl="0" algn="ctr">
              <a:spcBef>
                <a:spcPts val="0"/>
              </a:spcBef>
              <a:spcAft>
                <a:spcPts val="0"/>
              </a:spcAft>
              <a:buNone/>
            </a:pPr>
            <a:r>
              <a:t/>
            </a:r>
            <a:endParaRPr b="1">
              <a:latin typeface="Calibri"/>
              <a:ea typeface="Calibri"/>
              <a:cs typeface="Calibri"/>
              <a:sym typeface="Calibri"/>
            </a:endParaRPr>
          </a:p>
          <a:p>
            <a:pPr indent="0" lvl="0" marL="0" rtl="0" algn="ctr">
              <a:spcBef>
                <a:spcPts val="0"/>
              </a:spcBef>
              <a:spcAft>
                <a:spcPts val="0"/>
              </a:spcAft>
              <a:buNone/>
            </a:pPr>
            <a:r>
              <a:rPr b="1" lang="en" sz="2400">
                <a:latin typeface="Calibri"/>
                <a:ea typeface="Calibri"/>
                <a:cs typeface="Calibri"/>
                <a:sym typeface="Calibri"/>
              </a:rPr>
              <a:t>How might it change the way a farm works?</a:t>
            </a:r>
            <a:endParaRPr b="1" sz="2400">
              <a:latin typeface="Calibri"/>
              <a:ea typeface="Calibri"/>
              <a:cs typeface="Calibri"/>
              <a:sym typeface="Calibri"/>
            </a:endParaRPr>
          </a:p>
        </p:txBody>
      </p:sp>
      <p:pic>
        <p:nvPicPr>
          <p:cNvPr id="68" name="Google Shape;68;p15"/>
          <p:cNvPicPr preferRelativeResize="0"/>
          <p:nvPr/>
        </p:nvPicPr>
        <p:blipFill>
          <a:blip r:embed="rId3">
            <a:alphaModFix/>
          </a:blip>
          <a:stretch>
            <a:fillRect/>
          </a:stretch>
        </p:blipFill>
        <p:spPr>
          <a:xfrm>
            <a:off x="2574850" y="1942725"/>
            <a:ext cx="4267700" cy="3200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16"/>
          <p:cNvPicPr preferRelativeResize="0"/>
          <p:nvPr/>
        </p:nvPicPr>
        <p:blipFill>
          <a:blip r:embed="rId3">
            <a:alphaModFix/>
          </a:blip>
          <a:stretch>
            <a:fillRect/>
          </a:stretch>
        </p:blipFill>
        <p:spPr>
          <a:xfrm>
            <a:off x="6438000" y="1006850"/>
            <a:ext cx="2792276" cy="2922125"/>
          </a:xfrm>
          <a:prstGeom prst="rect">
            <a:avLst/>
          </a:prstGeom>
          <a:noFill/>
          <a:ln>
            <a:noFill/>
          </a:ln>
        </p:spPr>
      </p:pic>
      <p:sp>
        <p:nvSpPr>
          <p:cNvPr id="74" name="Google Shape;74;p16"/>
          <p:cNvSpPr txBox="1"/>
          <p:nvPr/>
        </p:nvSpPr>
        <p:spPr>
          <a:xfrm>
            <a:off x="86300" y="78150"/>
            <a:ext cx="8607900" cy="498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Calibri"/>
                <a:ea typeface="Calibri"/>
                <a:cs typeface="Calibri"/>
                <a:sym typeface="Calibri"/>
              </a:rPr>
              <a:t>What Are Community Farms?</a:t>
            </a:r>
            <a:endParaRPr b="1" sz="2400">
              <a:latin typeface="Calibri"/>
              <a:ea typeface="Calibri"/>
              <a:cs typeface="Calibri"/>
              <a:sym typeface="Calibri"/>
            </a:endParaRPr>
          </a:p>
          <a:p>
            <a:pPr indent="0" lvl="0" marL="0" rtl="0" algn="l">
              <a:spcBef>
                <a:spcPts val="0"/>
              </a:spcBef>
              <a:spcAft>
                <a:spcPts val="0"/>
              </a:spcAft>
              <a:buNone/>
            </a:pPr>
            <a:r>
              <a:t/>
            </a:r>
            <a:endParaRPr b="1" sz="2400">
              <a:latin typeface="Calibri"/>
              <a:ea typeface="Calibri"/>
              <a:cs typeface="Calibri"/>
              <a:sym typeface="Calibri"/>
            </a:endParaRPr>
          </a:p>
          <a:p>
            <a:pPr indent="0" lvl="0" marL="0" rtl="0" algn="l">
              <a:spcBef>
                <a:spcPts val="0"/>
              </a:spcBef>
              <a:spcAft>
                <a:spcPts val="0"/>
              </a:spcAft>
              <a:buNone/>
            </a:pPr>
            <a:r>
              <a:t/>
            </a:r>
            <a:endParaRPr b="1" sz="2400">
              <a:latin typeface="Calibri"/>
              <a:ea typeface="Calibri"/>
              <a:cs typeface="Calibri"/>
              <a:sym typeface="Calibri"/>
            </a:endParaRPr>
          </a:p>
          <a:p>
            <a:pPr indent="0" lvl="0" marL="0" rtl="0" algn="l">
              <a:spcBef>
                <a:spcPts val="0"/>
              </a:spcBef>
              <a:spcAft>
                <a:spcPts val="0"/>
              </a:spcAft>
              <a:buNone/>
            </a:pPr>
            <a:r>
              <a:t/>
            </a:r>
            <a:endParaRPr b="1" sz="2400">
              <a:latin typeface="Calibri"/>
              <a:ea typeface="Calibri"/>
              <a:cs typeface="Calibri"/>
              <a:sym typeface="Calibri"/>
            </a:endParaRPr>
          </a:p>
          <a:p>
            <a:pPr indent="0" lvl="0" marL="0" rtl="0" algn="l">
              <a:spcBef>
                <a:spcPts val="0"/>
              </a:spcBef>
              <a:spcAft>
                <a:spcPts val="0"/>
              </a:spcAft>
              <a:buNone/>
            </a:pPr>
            <a:r>
              <a:rPr b="1" lang="en" sz="2400">
                <a:latin typeface="Calibri"/>
                <a:ea typeface="Calibri"/>
                <a:cs typeface="Calibri"/>
                <a:sym typeface="Calibri"/>
              </a:rPr>
              <a:t>Key Characteristics:</a:t>
            </a:r>
            <a:endParaRPr b="1"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People work together to:</a:t>
            </a:r>
            <a:endParaRPr sz="2400">
              <a:latin typeface="Calibri"/>
              <a:ea typeface="Calibri"/>
              <a:cs typeface="Calibri"/>
              <a:sym typeface="Calibri"/>
            </a:endParaRPr>
          </a:p>
          <a:p>
            <a:pPr indent="-381000" lvl="1" marL="914400" rtl="0" algn="l">
              <a:spcBef>
                <a:spcPts val="0"/>
              </a:spcBef>
              <a:spcAft>
                <a:spcPts val="0"/>
              </a:spcAft>
              <a:buSzPts val="2400"/>
              <a:buFont typeface="Calibri"/>
              <a:buChar char="○"/>
            </a:pPr>
            <a:r>
              <a:rPr lang="en" sz="2400">
                <a:latin typeface="Calibri"/>
                <a:ea typeface="Calibri"/>
                <a:cs typeface="Calibri"/>
                <a:sym typeface="Calibri"/>
              </a:rPr>
              <a:t>Grow </a:t>
            </a:r>
            <a:r>
              <a:rPr b="1" lang="en" sz="2400">
                <a:latin typeface="Calibri"/>
                <a:ea typeface="Calibri"/>
                <a:cs typeface="Calibri"/>
                <a:sym typeface="Calibri"/>
              </a:rPr>
              <a:t>crops</a:t>
            </a:r>
            <a:endParaRPr b="1" sz="2400">
              <a:latin typeface="Calibri"/>
              <a:ea typeface="Calibri"/>
              <a:cs typeface="Calibri"/>
              <a:sym typeface="Calibri"/>
            </a:endParaRPr>
          </a:p>
          <a:p>
            <a:pPr indent="-381000" lvl="1" marL="914400" rtl="0" algn="l">
              <a:spcBef>
                <a:spcPts val="0"/>
              </a:spcBef>
              <a:spcAft>
                <a:spcPts val="0"/>
              </a:spcAft>
              <a:buSzPts val="2400"/>
              <a:buFont typeface="Calibri"/>
              <a:buChar char="○"/>
            </a:pPr>
            <a:r>
              <a:rPr lang="en" sz="2400">
                <a:latin typeface="Calibri"/>
                <a:ea typeface="Calibri"/>
                <a:cs typeface="Calibri"/>
                <a:sym typeface="Calibri"/>
              </a:rPr>
              <a:t>Sometimes raise </a:t>
            </a:r>
            <a:r>
              <a:rPr b="1" lang="en" sz="2400">
                <a:latin typeface="Calibri"/>
                <a:ea typeface="Calibri"/>
                <a:cs typeface="Calibri"/>
                <a:sym typeface="Calibri"/>
              </a:rPr>
              <a:t>animals</a:t>
            </a:r>
            <a:endParaRPr b="1" sz="2400">
              <a:latin typeface="Calibri"/>
              <a:ea typeface="Calibri"/>
              <a:cs typeface="Calibri"/>
              <a:sym typeface="Calibri"/>
            </a:endParaRPr>
          </a:p>
          <a:p>
            <a:pPr indent="-381000" lvl="1" marL="914400" rtl="0" algn="l">
              <a:spcBef>
                <a:spcPts val="0"/>
              </a:spcBef>
              <a:spcAft>
                <a:spcPts val="0"/>
              </a:spcAft>
              <a:buSzPts val="2400"/>
              <a:buFont typeface="Calibri"/>
              <a:buChar char="○"/>
            </a:pPr>
            <a:r>
              <a:rPr lang="en" sz="2400">
                <a:latin typeface="Calibri"/>
                <a:ea typeface="Calibri"/>
                <a:cs typeface="Calibri"/>
                <a:sym typeface="Calibri"/>
              </a:rPr>
              <a:t>Support </a:t>
            </a:r>
            <a:r>
              <a:rPr b="1" lang="en" sz="2400">
                <a:latin typeface="Calibri"/>
                <a:ea typeface="Calibri"/>
                <a:cs typeface="Calibri"/>
                <a:sym typeface="Calibri"/>
              </a:rPr>
              <a:t>local </a:t>
            </a:r>
            <a:r>
              <a:rPr lang="en" sz="2400">
                <a:latin typeface="Calibri"/>
                <a:ea typeface="Calibri"/>
                <a:cs typeface="Calibri"/>
                <a:sym typeface="Calibri"/>
              </a:rPr>
              <a:t>food systems</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Usually small-medium scale owned/ managed by: </a:t>
            </a:r>
            <a:endParaRPr sz="2400">
              <a:latin typeface="Calibri"/>
              <a:ea typeface="Calibri"/>
              <a:cs typeface="Calibri"/>
              <a:sym typeface="Calibri"/>
            </a:endParaRPr>
          </a:p>
          <a:p>
            <a:pPr indent="-381000" lvl="1" marL="914400" rtl="0" algn="l">
              <a:spcBef>
                <a:spcPts val="0"/>
              </a:spcBef>
              <a:spcAft>
                <a:spcPts val="0"/>
              </a:spcAft>
              <a:buSzPts val="2400"/>
              <a:buFont typeface="Calibri"/>
              <a:buChar char="○"/>
            </a:pPr>
            <a:r>
              <a:rPr b="1" lang="en" sz="2400">
                <a:latin typeface="Calibri"/>
                <a:ea typeface="Calibri"/>
                <a:cs typeface="Calibri"/>
                <a:sym typeface="Calibri"/>
              </a:rPr>
              <a:t>Local </a:t>
            </a:r>
            <a:r>
              <a:rPr lang="en" sz="2400">
                <a:latin typeface="Calibri"/>
                <a:ea typeface="Calibri"/>
                <a:cs typeface="Calibri"/>
                <a:sym typeface="Calibri"/>
              </a:rPr>
              <a:t>groups</a:t>
            </a:r>
            <a:endParaRPr sz="2400">
              <a:latin typeface="Calibri"/>
              <a:ea typeface="Calibri"/>
              <a:cs typeface="Calibri"/>
              <a:sym typeface="Calibri"/>
            </a:endParaRPr>
          </a:p>
          <a:p>
            <a:pPr indent="-381000" lvl="1" marL="914400" rtl="0" algn="l">
              <a:spcBef>
                <a:spcPts val="0"/>
              </a:spcBef>
              <a:spcAft>
                <a:spcPts val="0"/>
              </a:spcAft>
              <a:buSzPts val="2400"/>
              <a:buFont typeface="Calibri"/>
              <a:buChar char="○"/>
            </a:pPr>
            <a:r>
              <a:rPr b="1" lang="en" sz="2400">
                <a:latin typeface="Calibri"/>
                <a:ea typeface="Calibri"/>
                <a:cs typeface="Calibri"/>
                <a:sym typeface="Calibri"/>
              </a:rPr>
              <a:t>Charities</a:t>
            </a:r>
            <a:endParaRPr b="1" sz="2400">
              <a:latin typeface="Calibri"/>
              <a:ea typeface="Calibri"/>
              <a:cs typeface="Calibri"/>
              <a:sym typeface="Calibri"/>
            </a:endParaRPr>
          </a:p>
          <a:p>
            <a:pPr indent="-381000" lvl="1" marL="914400" rtl="0" algn="l">
              <a:spcBef>
                <a:spcPts val="0"/>
              </a:spcBef>
              <a:spcAft>
                <a:spcPts val="0"/>
              </a:spcAft>
              <a:buSzPts val="2400"/>
              <a:buFont typeface="Calibri"/>
              <a:buChar char="○"/>
            </a:pPr>
            <a:r>
              <a:rPr b="1" lang="en" sz="2400">
                <a:latin typeface="Calibri"/>
                <a:ea typeface="Calibri"/>
                <a:cs typeface="Calibri"/>
                <a:sym typeface="Calibri"/>
              </a:rPr>
              <a:t>Cooperatives</a:t>
            </a:r>
            <a:endParaRPr b="1" sz="2400">
              <a:latin typeface="Calibri"/>
              <a:ea typeface="Calibri"/>
              <a:cs typeface="Calibri"/>
              <a:sym typeface="Calibri"/>
            </a:endParaRPr>
          </a:p>
        </p:txBody>
      </p:sp>
      <p:sp>
        <p:nvSpPr>
          <p:cNvPr id="75" name="Google Shape;75;p16"/>
          <p:cNvSpPr/>
          <p:nvPr/>
        </p:nvSpPr>
        <p:spPr>
          <a:xfrm>
            <a:off x="131850" y="648450"/>
            <a:ext cx="8880300" cy="8430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latin typeface="Calibri"/>
                <a:ea typeface="Calibri"/>
                <a:cs typeface="Calibri"/>
                <a:sym typeface="Calibri"/>
              </a:rPr>
              <a:t>Shared agricultural spaces where people work together for the greater good!</a:t>
            </a:r>
            <a:endParaRPr b="1" sz="24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nvSpPr>
        <p:spPr>
          <a:xfrm>
            <a:off x="86300" y="78150"/>
            <a:ext cx="8607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Calibri"/>
                <a:ea typeface="Calibri"/>
                <a:cs typeface="Calibri"/>
                <a:sym typeface="Calibri"/>
              </a:rPr>
              <a:t>Core Values of Community Farms </a:t>
            </a:r>
            <a:endParaRPr b="1" sz="2400">
              <a:latin typeface="Calibri"/>
              <a:ea typeface="Calibri"/>
              <a:cs typeface="Calibri"/>
              <a:sym typeface="Calibri"/>
            </a:endParaRPr>
          </a:p>
        </p:txBody>
      </p:sp>
      <p:sp>
        <p:nvSpPr>
          <p:cNvPr id="81" name="Google Shape;81;p17"/>
          <p:cNvSpPr/>
          <p:nvPr/>
        </p:nvSpPr>
        <p:spPr>
          <a:xfrm>
            <a:off x="5309300" y="1531425"/>
            <a:ext cx="3769200" cy="2561700"/>
          </a:xfrm>
          <a:prstGeom prst="roundRect">
            <a:avLst>
              <a:gd fmla="val 16667"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200">
                <a:latin typeface="Calibri"/>
                <a:ea typeface="Calibri"/>
                <a:cs typeface="Calibri"/>
                <a:sym typeface="Calibri"/>
              </a:rPr>
              <a:t>People</a:t>
            </a:r>
            <a:r>
              <a:rPr b="1" lang="en" sz="4200">
                <a:latin typeface="Calibri"/>
                <a:ea typeface="Calibri"/>
                <a:cs typeface="Calibri"/>
                <a:sym typeface="Calibri"/>
              </a:rPr>
              <a:t>, animals and planet above financial profit</a:t>
            </a:r>
            <a:endParaRPr b="1" sz="4200">
              <a:latin typeface="Calibri"/>
              <a:ea typeface="Calibri"/>
              <a:cs typeface="Calibri"/>
              <a:sym typeface="Calibri"/>
            </a:endParaRPr>
          </a:p>
        </p:txBody>
      </p:sp>
      <p:sp>
        <p:nvSpPr>
          <p:cNvPr id="82" name="Google Shape;82;p17"/>
          <p:cNvSpPr/>
          <p:nvPr/>
        </p:nvSpPr>
        <p:spPr>
          <a:xfrm>
            <a:off x="132500" y="681375"/>
            <a:ext cx="4685700" cy="710400"/>
          </a:xfrm>
          <a:prstGeom prst="roundRect">
            <a:avLst>
              <a:gd fmla="val 16667" name="adj"/>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latin typeface="Calibri"/>
                <a:ea typeface="Calibri"/>
                <a:cs typeface="Calibri"/>
                <a:sym typeface="Calibri"/>
              </a:rPr>
              <a:t>Environmental responsibility </a:t>
            </a:r>
            <a:r>
              <a:rPr lang="en" sz="2000">
                <a:latin typeface="Calibri"/>
                <a:ea typeface="Calibri"/>
                <a:cs typeface="Calibri"/>
                <a:sym typeface="Calibri"/>
              </a:rPr>
              <a:t>- caring for land and ecosystems</a:t>
            </a:r>
            <a:endParaRPr sz="2000">
              <a:latin typeface="Calibri"/>
              <a:ea typeface="Calibri"/>
              <a:cs typeface="Calibri"/>
              <a:sym typeface="Calibri"/>
            </a:endParaRPr>
          </a:p>
        </p:txBody>
      </p:sp>
      <p:sp>
        <p:nvSpPr>
          <p:cNvPr id="83" name="Google Shape;83;p17"/>
          <p:cNvSpPr/>
          <p:nvPr/>
        </p:nvSpPr>
        <p:spPr>
          <a:xfrm>
            <a:off x="132500" y="1569225"/>
            <a:ext cx="4685700" cy="7104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latin typeface="Calibri"/>
                <a:ea typeface="Calibri"/>
                <a:cs typeface="Calibri"/>
                <a:sym typeface="Calibri"/>
              </a:rPr>
              <a:t>Food Access and Fairness </a:t>
            </a:r>
            <a:r>
              <a:rPr lang="en" sz="2000">
                <a:latin typeface="Calibri"/>
                <a:ea typeface="Calibri"/>
                <a:cs typeface="Calibri"/>
                <a:sym typeface="Calibri"/>
              </a:rPr>
              <a:t>-</a:t>
            </a:r>
            <a:r>
              <a:rPr b="1" lang="en" sz="2000">
                <a:latin typeface="Calibri"/>
                <a:ea typeface="Calibri"/>
                <a:cs typeface="Calibri"/>
                <a:sym typeface="Calibri"/>
              </a:rPr>
              <a:t> </a:t>
            </a:r>
            <a:r>
              <a:rPr lang="en" sz="2000">
                <a:latin typeface="Calibri"/>
                <a:ea typeface="Calibri"/>
                <a:cs typeface="Calibri"/>
                <a:sym typeface="Calibri"/>
              </a:rPr>
              <a:t>making healthy food available locally</a:t>
            </a:r>
            <a:endParaRPr sz="2000">
              <a:latin typeface="Calibri"/>
              <a:ea typeface="Calibri"/>
              <a:cs typeface="Calibri"/>
              <a:sym typeface="Calibri"/>
            </a:endParaRPr>
          </a:p>
        </p:txBody>
      </p:sp>
      <p:sp>
        <p:nvSpPr>
          <p:cNvPr id="84" name="Google Shape;84;p17"/>
          <p:cNvSpPr/>
          <p:nvPr/>
        </p:nvSpPr>
        <p:spPr>
          <a:xfrm>
            <a:off x="132500" y="2457075"/>
            <a:ext cx="4685700" cy="7104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latin typeface="Calibri"/>
                <a:ea typeface="Calibri"/>
                <a:cs typeface="Calibri"/>
                <a:sym typeface="Calibri"/>
              </a:rPr>
              <a:t>Education and Skills Sharing </a:t>
            </a:r>
            <a:r>
              <a:rPr lang="en" sz="2000">
                <a:latin typeface="Calibri"/>
                <a:ea typeface="Calibri"/>
                <a:cs typeface="Calibri"/>
                <a:sym typeface="Calibri"/>
              </a:rPr>
              <a:t>- learning and teaching together</a:t>
            </a:r>
            <a:endParaRPr sz="2000">
              <a:latin typeface="Calibri"/>
              <a:ea typeface="Calibri"/>
              <a:cs typeface="Calibri"/>
              <a:sym typeface="Calibri"/>
            </a:endParaRPr>
          </a:p>
        </p:txBody>
      </p:sp>
      <p:sp>
        <p:nvSpPr>
          <p:cNvPr id="85" name="Google Shape;85;p17"/>
          <p:cNvSpPr/>
          <p:nvPr/>
        </p:nvSpPr>
        <p:spPr>
          <a:xfrm>
            <a:off x="132500" y="3356953"/>
            <a:ext cx="4685700" cy="710400"/>
          </a:xfrm>
          <a:prstGeom prst="roundRect">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latin typeface="Calibri"/>
                <a:ea typeface="Calibri"/>
                <a:cs typeface="Calibri"/>
                <a:sym typeface="Calibri"/>
              </a:rPr>
              <a:t>Social Connection </a:t>
            </a:r>
            <a:r>
              <a:rPr lang="en" sz="2000">
                <a:latin typeface="Calibri"/>
                <a:ea typeface="Calibri"/>
                <a:cs typeface="Calibri"/>
                <a:sym typeface="Calibri"/>
              </a:rPr>
              <a:t>- building strong communities</a:t>
            </a:r>
            <a:endParaRPr sz="2000">
              <a:latin typeface="Calibri"/>
              <a:ea typeface="Calibri"/>
              <a:cs typeface="Calibri"/>
              <a:sym typeface="Calibri"/>
            </a:endParaRPr>
          </a:p>
        </p:txBody>
      </p:sp>
      <p:sp>
        <p:nvSpPr>
          <p:cNvPr id="86" name="Google Shape;86;p17"/>
          <p:cNvSpPr/>
          <p:nvPr/>
        </p:nvSpPr>
        <p:spPr>
          <a:xfrm>
            <a:off x="132500" y="4232778"/>
            <a:ext cx="4685700" cy="7104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latin typeface="Calibri"/>
                <a:ea typeface="Calibri"/>
                <a:cs typeface="Calibri"/>
                <a:sym typeface="Calibri"/>
              </a:rPr>
              <a:t>Ethical Concern for Animals</a:t>
            </a:r>
            <a:r>
              <a:rPr b="1" lang="en" sz="2000">
                <a:latin typeface="Calibri"/>
                <a:ea typeface="Calibri"/>
                <a:cs typeface="Calibri"/>
                <a:sym typeface="Calibri"/>
              </a:rPr>
              <a:t> </a:t>
            </a:r>
            <a:r>
              <a:rPr lang="en" sz="2000">
                <a:latin typeface="Calibri"/>
                <a:ea typeface="Calibri"/>
                <a:cs typeface="Calibri"/>
                <a:sym typeface="Calibri"/>
              </a:rPr>
              <a:t>- respecting animal welfare</a:t>
            </a:r>
            <a:endParaRPr sz="2000">
              <a:latin typeface="Calibri"/>
              <a:ea typeface="Calibri"/>
              <a:cs typeface="Calibri"/>
              <a:sym typeface="Calibri"/>
            </a:endParaRPr>
          </a:p>
        </p:txBody>
      </p:sp>
      <p:cxnSp>
        <p:nvCxnSpPr>
          <p:cNvPr id="87" name="Google Shape;87;p17"/>
          <p:cNvCxnSpPr>
            <a:stCxn id="86" idx="3"/>
            <a:endCxn id="81" idx="1"/>
          </p:cNvCxnSpPr>
          <p:nvPr/>
        </p:nvCxnSpPr>
        <p:spPr>
          <a:xfrm flipH="1" rot="10800000">
            <a:off x="4818200" y="2812278"/>
            <a:ext cx="491100" cy="1775700"/>
          </a:xfrm>
          <a:prstGeom prst="straightConnector1">
            <a:avLst/>
          </a:prstGeom>
          <a:noFill/>
          <a:ln cap="flat" cmpd="sng" w="9525">
            <a:solidFill>
              <a:schemeClr val="dk2"/>
            </a:solidFill>
            <a:prstDash val="solid"/>
            <a:round/>
            <a:headEnd len="med" w="med" type="none"/>
            <a:tailEnd len="med" w="med" type="none"/>
          </a:ln>
        </p:spPr>
      </p:cxnSp>
      <p:cxnSp>
        <p:nvCxnSpPr>
          <p:cNvPr id="88" name="Google Shape;88;p17"/>
          <p:cNvCxnSpPr>
            <a:stCxn id="82" idx="3"/>
            <a:endCxn id="81" idx="1"/>
          </p:cNvCxnSpPr>
          <p:nvPr/>
        </p:nvCxnSpPr>
        <p:spPr>
          <a:xfrm>
            <a:off x="4818200" y="1036575"/>
            <a:ext cx="491100" cy="1775700"/>
          </a:xfrm>
          <a:prstGeom prst="straightConnector1">
            <a:avLst/>
          </a:prstGeom>
          <a:noFill/>
          <a:ln cap="flat" cmpd="sng" w="9525">
            <a:solidFill>
              <a:schemeClr val="dk2"/>
            </a:solidFill>
            <a:prstDash val="solid"/>
            <a:round/>
            <a:headEnd len="med" w="med" type="none"/>
            <a:tailEnd len="med" w="med" type="none"/>
          </a:ln>
        </p:spPr>
      </p:cxnSp>
      <p:cxnSp>
        <p:nvCxnSpPr>
          <p:cNvPr id="89" name="Google Shape;89;p17"/>
          <p:cNvCxnSpPr>
            <a:stCxn id="83" idx="3"/>
            <a:endCxn id="81" idx="1"/>
          </p:cNvCxnSpPr>
          <p:nvPr/>
        </p:nvCxnSpPr>
        <p:spPr>
          <a:xfrm>
            <a:off x="4818200" y="1924425"/>
            <a:ext cx="491100" cy="888000"/>
          </a:xfrm>
          <a:prstGeom prst="straightConnector1">
            <a:avLst/>
          </a:prstGeom>
          <a:noFill/>
          <a:ln cap="flat" cmpd="sng" w="9525">
            <a:solidFill>
              <a:schemeClr val="dk2"/>
            </a:solidFill>
            <a:prstDash val="solid"/>
            <a:round/>
            <a:headEnd len="med" w="med" type="none"/>
            <a:tailEnd len="med" w="med" type="none"/>
          </a:ln>
        </p:spPr>
      </p:cxnSp>
      <p:cxnSp>
        <p:nvCxnSpPr>
          <p:cNvPr id="90" name="Google Shape;90;p17"/>
          <p:cNvCxnSpPr>
            <a:stCxn id="84" idx="3"/>
            <a:endCxn id="81" idx="1"/>
          </p:cNvCxnSpPr>
          <p:nvPr/>
        </p:nvCxnSpPr>
        <p:spPr>
          <a:xfrm>
            <a:off x="4818200" y="2812275"/>
            <a:ext cx="491100" cy="0"/>
          </a:xfrm>
          <a:prstGeom prst="straightConnector1">
            <a:avLst/>
          </a:prstGeom>
          <a:noFill/>
          <a:ln cap="flat" cmpd="sng" w="9525">
            <a:solidFill>
              <a:schemeClr val="dk2"/>
            </a:solidFill>
            <a:prstDash val="solid"/>
            <a:round/>
            <a:headEnd len="med" w="med" type="none"/>
            <a:tailEnd len="med" w="med" type="none"/>
          </a:ln>
        </p:spPr>
      </p:cxnSp>
      <p:cxnSp>
        <p:nvCxnSpPr>
          <p:cNvPr id="91" name="Google Shape;91;p17"/>
          <p:cNvCxnSpPr>
            <a:stCxn id="85" idx="3"/>
            <a:endCxn id="81" idx="1"/>
          </p:cNvCxnSpPr>
          <p:nvPr/>
        </p:nvCxnSpPr>
        <p:spPr>
          <a:xfrm flipH="1" rot="10800000">
            <a:off x="4818200" y="2812153"/>
            <a:ext cx="491100" cy="9000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nvSpPr>
        <p:spPr>
          <a:xfrm>
            <a:off x="86300" y="78150"/>
            <a:ext cx="8607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Calibri"/>
                <a:ea typeface="Calibri"/>
                <a:cs typeface="Calibri"/>
                <a:sym typeface="Calibri"/>
              </a:rPr>
              <a:t>Typical Sizes of</a:t>
            </a:r>
            <a:r>
              <a:rPr b="1" lang="en" sz="2400">
                <a:latin typeface="Calibri"/>
                <a:ea typeface="Calibri"/>
                <a:cs typeface="Calibri"/>
                <a:sym typeface="Calibri"/>
              </a:rPr>
              <a:t> Community Farms </a:t>
            </a:r>
            <a:endParaRPr b="1" sz="2400">
              <a:latin typeface="Calibri"/>
              <a:ea typeface="Calibri"/>
              <a:cs typeface="Calibri"/>
              <a:sym typeface="Calibri"/>
            </a:endParaRPr>
          </a:p>
        </p:txBody>
      </p:sp>
      <p:sp>
        <p:nvSpPr>
          <p:cNvPr id="97" name="Google Shape;97;p18"/>
          <p:cNvSpPr/>
          <p:nvPr/>
        </p:nvSpPr>
        <p:spPr>
          <a:xfrm>
            <a:off x="218750" y="1466700"/>
            <a:ext cx="2243400" cy="2210100"/>
          </a:xfrm>
          <a:prstGeom prst="roundRect">
            <a:avLst>
              <a:gd fmla="val 16667" name="adj"/>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latin typeface="Calibri"/>
                <a:ea typeface="Calibri"/>
                <a:cs typeface="Calibri"/>
                <a:sym typeface="Calibri"/>
              </a:rPr>
              <a:t>1 to 5 acres</a:t>
            </a:r>
            <a:endParaRPr b="1" sz="2000">
              <a:latin typeface="Calibri"/>
              <a:ea typeface="Calibri"/>
              <a:cs typeface="Calibri"/>
              <a:sym typeface="Calibri"/>
            </a:endParaRPr>
          </a:p>
          <a:p>
            <a:pPr indent="0" lvl="0" marL="0" rtl="0" algn="l">
              <a:spcBef>
                <a:spcPts val="0"/>
              </a:spcBef>
              <a:spcAft>
                <a:spcPts val="0"/>
              </a:spcAft>
              <a:buNone/>
            </a:pPr>
            <a:r>
              <a:t/>
            </a:r>
            <a:endParaRPr b="1" sz="2000">
              <a:latin typeface="Calibri"/>
              <a:ea typeface="Calibri"/>
              <a:cs typeface="Calibri"/>
              <a:sym typeface="Calibri"/>
            </a:endParaRPr>
          </a:p>
          <a:p>
            <a:pPr indent="0" lvl="0" marL="0" rtl="0" algn="l">
              <a:spcBef>
                <a:spcPts val="0"/>
              </a:spcBef>
              <a:spcAft>
                <a:spcPts val="0"/>
              </a:spcAft>
              <a:buNone/>
            </a:pPr>
            <a:r>
              <a:rPr lang="en" sz="2000">
                <a:latin typeface="Calibri"/>
                <a:ea typeface="Calibri"/>
                <a:cs typeface="Calibri"/>
                <a:sym typeface="Calibri"/>
              </a:rPr>
              <a:t>Market gardens: urban/peri-urban farms at the edge of cites</a:t>
            </a:r>
            <a:endParaRPr sz="2000">
              <a:latin typeface="Calibri"/>
              <a:ea typeface="Calibri"/>
              <a:cs typeface="Calibri"/>
              <a:sym typeface="Calibri"/>
            </a:endParaRPr>
          </a:p>
          <a:p>
            <a:pPr indent="0" lvl="0" marL="0" rtl="0" algn="l">
              <a:spcBef>
                <a:spcPts val="0"/>
              </a:spcBef>
              <a:spcAft>
                <a:spcPts val="0"/>
              </a:spcAft>
              <a:buNone/>
            </a:pPr>
            <a:r>
              <a:t/>
            </a:r>
            <a:endParaRPr b="1" sz="2000">
              <a:latin typeface="Calibri"/>
              <a:ea typeface="Calibri"/>
              <a:cs typeface="Calibri"/>
              <a:sym typeface="Calibri"/>
            </a:endParaRPr>
          </a:p>
        </p:txBody>
      </p:sp>
      <p:sp>
        <p:nvSpPr>
          <p:cNvPr id="98" name="Google Shape;98;p18"/>
          <p:cNvSpPr/>
          <p:nvPr/>
        </p:nvSpPr>
        <p:spPr>
          <a:xfrm>
            <a:off x="2816824" y="1300800"/>
            <a:ext cx="2721300" cy="2541900"/>
          </a:xfrm>
          <a:prstGeom prst="roundRect">
            <a:avLst>
              <a:gd fmla="val 16667" name="adj"/>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latin typeface="Calibri"/>
                <a:ea typeface="Calibri"/>
                <a:cs typeface="Calibri"/>
                <a:sym typeface="Calibri"/>
              </a:rPr>
              <a:t>5</a:t>
            </a:r>
            <a:r>
              <a:rPr b="1" lang="en" sz="2400">
                <a:latin typeface="Calibri"/>
                <a:ea typeface="Calibri"/>
                <a:cs typeface="Calibri"/>
                <a:sym typeface="Calibri"/>
              </a:rPr>
              <a:t> to 20 acres</a:t>
            </a:r>
            <a:endParaRPr b="1" sz="2400">
              <a:latin typeface="Calibri"/>
              <a:ea typeface="Calibri"/>
              <a:cs typeface="Calibri"/>
              <a:sym typeface="Calibri"/>
            </a:endParaRPr>
          </a:p>
          <a:p>
            <a:pPr indent="0" lvl="0" marL="0" rtl="0" algn="l">
              <a:spcBef>
                <a:spcPts val="0"/>
              </a:spcBef>
              <a:spcAft>
                <a:spcPts val="0"/>
              </a:spcAft>
              <a:buNone/>
            </a:pPr>
            <a:r>
              <a:t/>
            </a:r>
            <a:endParaRPr b="1" sz="2400">
              <a:latin typeface="Calibri"/>
              <a:ea typeface="Calibri"/>
              <a:cs typeface="Calibri"/>
              <a:sym typeface="Calibri"/>
            </a:endParaRPr>
          </a:p>
          <a:p>
            <a:pPr indent="0" lvl="0" marL="0" rtl="0" algn="l">
              <a:spcBef>
                <a:spcPts val="0"/>
              </a:spcBef>
              <a:spcAft>
                <a:spcPts val="0"/>
              </a:spcAft>
              <a:buNone/>
            </a:pPr>
            <a:r>
              <a:rPr lang="en" sz="2400">
                <a:latin typeface="Calibri"/>
                <a:ea typeface="Calibri"/>
                <a:cs typeface="Calibri"/>
                <a:sym typeface="Calibri"/>
              </a:rPr>
              <a:t>Mixed horticulture, orchards, small livestock</a:t>
            </a:r>
            <a:endParaRPr sz="2400">
              <a:latin typeface="Calibri"/>
              <a:ea typeface="Calibri"/>
              <a:cs typeface="Calibri"/>
              <a:sym typeface="Calibri"/>
            </a:endParaRPr>
          </a:p>
          <a:p>
            <a:pPr indent="0" lvl="0" marL="0" rtl="0" algn="l">
              <a:spcBef>
                <a:spcPts val="0"/>
              </a:spcBef>
              <a:spcAft>
                <a:spcPts val="0"/>
              </a:spcAft>
              <a:buNone/>
            </a:pPr>
            <a:r>
              <a:t/>
            </a:r>
            <a:endParaRPr b="1" sz="2000">
              <a:latin typeface="Calibri"/>
              <a:ea typeface="Calibri"/>
              <a:cs typeface="Calibri"/>
              <a:sym typeface="Calibri"/>
            </a:endParaRPr>
          </a:p>
        </p:txBody>
      </p:sp>
      <p:sp>
        <p:nvSpPr>
          <p:cNvPr id="99" name="Google Shape;99;p18"/>
          <p:cNvSpPr/>
          <p:nvPr/>
        </p:nvSpPr>
        <p:spPr>
          <a:xfrm>
            <a:off x="5839775" y="1080750"/>
            <a:ext cx="3106500" cy="2982000"/>
          </a:xfrm>
          <a:prstGeom prst="roundRect">
            <a:avLst>
              <a:gd fmla="val 16667" name="adj"/>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600">
                <a:latin typeface="Calibri"/>
                <a:ea typeface="Calibri"/>
                <a:cs typeface="Calibri"/>
                <a:sym typeface="Calibri"/>
              </a:rPr>
              <a:t>20</a:t>
            </a:r>
            <a:r>
              <a:rPr b="1" lang="en" sz="2600">
                <a:latin typeface="Calibri"/>
                <a:ea typeface="Calibri"/>
                <a:cs typeface="Calibri"/>
                <a:sym typeface="Calibri"/>
              </a:rPr>
              <a:t> to 100+ acres</a:t>
            </a:r>
            <a:endParaRPr b="1" sz="2600">
              <a:latin typeface="Calibri"/>
              <a:ea typeface="Calibri"/>
              <a:cs typeface="Calibri"/>
              <a:sym typeface="Calibri"/>
            </a:endParaRPr>
          </a:p>
          <a:p>
            <a:pPr indent="0" lvl="0" marL="0" rtl="0" algn="l">
              <a:spcBef>
                <a:spcPts val="0"/>
              </a:spcBef>
              <a:spcAft>
                <a:spcPts val="0"/>
              </a:spcAft>
              <a:buNone/>
            </a:pPr>
            <a:r>
              <a:t/>
            </a:r>
            <a:endParaRPr b="1" sz="2600">
              <a:latin typeface="Calibri"/>
              <a:ea typeface="Calibri"/>
              <a:cs typeface="Calibri"/>
              <a:sym typeface="Calibri"/>
            </a:endParaRPr>
          </a:p>
          <a:p>
            <a:pPr indent="0" lvl="0" marL="0" rtl="0" algn="l">
              <a:spcBef>
                <a:spcPts val="0"/>
              </a:spcBef>
              <a:spcAft>
                <a:spcPts val="0"/>
              </a:spcAft>
              <a:buNone/>
            </a:pPr>
            <a:r>
              <a:rPr lang="en" sz="2600">
                <a:latin typeface="Calibri"/>
                <a:ea typeface="Calibri"/>
                <a:cs typeface="Calibri"/>
                <a:sym typeface="Calibri"/>
              </a:rPr>
              <a:t>Rare - often historic land protected by communities</a:t>
            </a:r>
            <a:endParaRPr sz="2600">
              <a:latin typeface="Calibri"/>
              <a:ea typeface="Calibri"/>
              <a:cs typeface="Calibri"/>
              <a:sym typeface="Calibri"/>
            </a:endParaRPr>
          </a:p>
          <a:p>
            <a:pPr indent="0" lvl="0" marL="0" rtl="0" algn="l">
              <a:spcBef>
                <a:spcPts val="0"/>
              </a:spcBef>
              <a:spcAft>
                <a:spcPts val="0"/>
              </a:spcAft>
              <a:buNone/>
            </a:pPr>
            <a:r>
              <a:t/>
            </a:r>
            <a:endParaRPr b="1" sz="2000">
              <a:latin typeface="Calibri"/>
              <a:ea typeface="Calibri"/>
              <a:cs typeface="Calibri"/>
              <a:sym typeface="Calibri"/>
            </a:endParaRPr>
          </a:p>
        </p:txBody>
      </p:sp>
      <p:sp>
        <p:nvSpPr>
          <p:cNvPr id="100" name="Google Shape;100;p18"/>
          <p:cNvSpPr/>
          <p:nvPr/>
        </p:nvSpPr>
        <p:spPr>
          <a:xfrm>
            <a:off x="2143450" y="4418600"/>
            <a:ext cx="4685700" cy="5541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latin typeface="Calibri"/>
                <a:ea typeface="Calibri"/>
                <a:cs typeface="Calibri"/>
                <a:sym typeface="Calibri"/>
              </a:rPr>
              <a:t>An acre is a land area of around 4000m</a:t>
            </a:r>
            <a:r>
              <a:rPr b="1" baseline="30000" lang="en" sz="2000">
                <a:latin typeface="Calibri"/>
                <a:ea typeface="Calibri"/>
                <a:cs typeface="Calibri"/>
                <a:sym typeface="Calibri"/>
              </a:rPr>
              <a:t>2</a:t>
            </a:r>
            <a:endParaRPr baseline="30000" sz="20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19"/>
          <p:cNvPicPr preferRelativeResize="0"/>
          <p:nvPr/>
        </p:nvPicPr>
        <p:blipFill>
          <a:blip r:embed="rId3">
            <a:alphaModFix/>
          </a:blip>
          <a:stretch>
            <a:fillRect/>
          </a:stretch>
        </p:blipFill>
        <p:spPr>
          <a:xfrm rot="5400000">
            <a:off x="7960700" y="3960200"/>
            <a:ext cx="1183300" cy="1183300"/>
          </a:xfrm>
          <a:prstGeom prst="rect">
            <a:avLst/>
          </a:prstGeom>
          <a:noFill/>
          <a:ln>
            <a:noFill/>
          </a:ln>
        </p:spPr>
      </p:pic>
      <p:sp>
        <p:nvSpPr>
          <p:cNvPr id="106" name="Google Shape;106;p19"/>
          <p:cNvSpPr txBox="1"/>
          <p:nvPr/>
        </p:nvSpPr>
        <p:spPr>
          <a:xfrm>
            <a:off x="86300" y="78150"/>
            <a:ext cx="8607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Calibri"/>
                <a:ea typeface="Calibri"/>
                <a:cs typeface="Calibri"/>
                <a:sym typeface="Calibri"/>
              </a:rPr>
              <a:t>Video 1 - Fordhall Organic Farm, North Shropshire, England</a:t>
            </a:r>
            <a:endParaRPr b="1" sz="2400">
              <a:latin typeface="Calibri"/>
              <a:ea typeface="Calibri"/>
              <a:cs typeface="Calibri"/>
              <a:sym typeface="Calibri"/>
            </a:endParaRPr>
          </a:p>
        </p:txBody>
      </p:sp>
      <p:pic>
        <p:nvPicPr>
          <p:cNvPr descr="Fordhall Farm in North Shropshire is England's first community-owned farm, after it was saved from development following a high-profile campaign in 2006. Now owned by over 8,000 community shareholders from around the world, Fordhall is open to the public for farm visits, farm shop, cafe, events, glamping and more. &#10;&#10;The charitable organisation that owns the farm, Fordhall Community Land Initiative, also runs a number of community projects from the site including a care farm, youth project, and many volunteer opportunities." id="107" name="Google Shape;107;p19" title="Fordhall Organic Farm and what we are about">
            <a:hlinkClick r:id="rId4"/>
          </p:cNvPr>
          <p:cNvPicPr preferRelativeResize="0"/>
          <p:nvPr/>
        </p:nvPicPr>
        <p:blipFill>
          <a:blip r:embed="rId5">
            <a:alphaModFix/>
          </a:blip>
          <a:stretch>
            <a:fillRect/>
          </a:stretch>
        </p:blipFill>
        <p:spPr>
          <a:xfrm>
            <a:off x="849025" y="544475"/>
            <a:ext cx="7208050" cy="4054550"/>
          </a:xfrm>
          <a:prstGeom prst="rect">
            <a:avLst/>
          </a:prstGeom>
          <a:noFill/>
          <a:ln>
            <a:noFill/>
          </a:ln>
        </p:spPr>
      </p:pic>
      <p:sp>
        <p:nvSpPr>
          <p:cNvPr id="108" name="Google Shape;108;p19"/>
          <p:cNvSpPr txBox="1"/>
          <p:nvPr/>
        </p:nvSpPr>
        <p:spPr>
          <a:xfrm>
            <a:off x="0" y="4728000"/>
            <a:ext cx="9144000" cy="4155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0"/>
              </a:spcAft>
              <a:buNone/>
            </a:pPr>
            <a:r>
              <a:rPr lang="en" sz="1500">
                <a:solidFill>
                  <a:schemeClr val="dk1"/>
                </a:solidFill>
                <a:latin typeface="Calibri"/>
                <a:ea typeface="Calibri"/>
                <a:cs typeface="Calibri"/>
                <a:sym typeface="Calibri"/>
              </a:rPr>
              <a:t>Whilst watching note the size of the farm, one </a:t>
            </a:r>
            <a:r>
              <a:rPr b="1" lang="en" sz="1500">
                <a:solidFill>
                  <a:schemeClr val="dk1"/>
                </a:solidFill>
                <a:latin typeface="Calibri"/>
                <a:ea typeface="Calibri"/>
                <a:cs typeface="Calibri"/>
                <a:sym typeface="Calibri"/>
              </a:rPr>
              <a:t>activity </a:t>
            </a:r>
            <a:r>
              <a:rPr lang="en" sz="1500">
                <a:solidFill>
                  <a:schemeClr val="dk1"/>
                </a:solidFill>
                <a:latin typeface="Calibri"/>
                <a:ea typeface="Calibri"/>
                <a:cs typeface="Calibri"/>
                <a:sym typeface="Calibri"/>
              </a:rPr>
              <a:t>the farm does and one way the </a:t>
            </a:r>
            <a:r>
              <a:rPr b="1" lang="en" sz="1500">
                <a:solidFill>
                  <a:schemeClr val="dk1"/>
                </a:solidFill>
                <a:latin typeface="Calibri"/>
                <a:ea typeface="Calibri"/>
                <a:cs typeface="Calibri"/>
                <a:sym typeface="Calibri"/>
              </a:rPr>
              <a:t>community </a:t>
            </a:r>
            <a:r>
              <a:rPr lang="en" sz="1500">
                <a:solidFill>
                  <a:schemeClr val="dk1"/>
                </a:solidFill>
                <a:latin typeface="Calibri"/>
                <a:ea typeface="Calibri"/>
                <a:cs typeface="Calibri"/>
                <a:sym typeface="Calibri"/>
              </a:rPr>
              <a:t>is involved</a:t>
            </a:r>
            <a:endParaRPr sz="1700">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20"/>
          <p:cNvPicPr preferRelativeResize="0"/>
          <p:nvPr/>
        </p:nvPicPr>
        <p:blipFill>
          <a:blip r:embed="rId3">
            <a:alphaModFix/>
          </a:blip>
          <a:stretch>
            <a:fillRect/>
          </a:stretch>
        </p:blipFill>
        <p:spPr>
          <a:xfrm rot="5400000">
            <a:off x="7960700" y="3960200"/>
            <a:ext cx="1183300" cy="1183300"/>
          </a:xfrm>
          <a:prstGeom prst="rect">
            <a:avLst/>
          </a:prstGeom>
          <a:noFill/>
          <a:ln>
            <a:noFill/>
          </a:ln>
        </p:spPr>
      </p:pic>
      <p:sp>
        <p:nvSpPr>
          <p:cNvPr id="114" name="Google Shape;114;p20"/>
          <p:cNvSpPr txBox="1"/>
          <p:nvPr/>
        </p:nvSpPr>
        <p:spPr>
          <a:xfrm>
            <a:off x="86300" y="78150"/>
            <a:ext cx="8607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Calibri"/>
                <a:ea typeface="Calibri"/>
                <a:cs typeface="Calibri"/>
                <a:sym typeface="Calibri"/>
              </a:rPr>
              <a:t>Video 2 - </a:t>
            </a:r>
            <a:r>
              <a:rPr b="1" lang="en" sz="2400">
                <a:latin typeface="Calibri"/>
                <a:ea typeface="Calibri"/>
                <a:cs typeface="Calibri"/>
                <a:sym typeface="Calibri"/>
              </a:rPr>
              <a:t>Northeast London, Cooperative, Vegan organic growing</a:t>
            </a:r>
            <a:endParaRPr b="1" sz="2400">
              <a:latin typeface="Calibri"/>
              <a:ea typeface="Calibri"/>
              <a:cs typeface="Calibri"/>
              <a:sym typeface="Calibri"/>
            </a:endParaRPr>
          </a:p>
        </p:txBody>
      </p:sp>
      <p:sp>
        <p:nvSpPr>
          <p:cNvPr id="115" name="Google Shape;115;p20"/>
          <p:cNvSpPr txBox="1"/>
          <p:nvPr/>
        </p:nvSpPr>
        <p:spPr>
          <a:xfrm>
            <a:off x="0" y="4728000"/>
            <a:ext cx="9144000" cy="4155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0"/>
              </a:spcAft>
              <a:buNone/>
            </a:pPr>
            <a:r>
              <a:rPr lang="en" sz="1500">
                <a:solidFill>
                  <a:schemeClr val="dk1"/>
                </a:solidFill>
                <a:latin typeface="Calibri"/>
                <a:ea typeface="Calibri"/>
                <a:cs typeface="Calibri"/>
                <a:sym typeface="Calibri"/>
              </a:rPr>
              <a:t>Whilst watching note the size of the farm, one </a:t>
            </a:r>
            <a:r>
              <a:rPr b="1" lang="en" sz="1500">
                <a:solidFill>
                  <a:schemeClr val="dk1"/>
                </a:solidFill>
                <a:latin typeface="Calibri"/>
                <a:ea typeface="Calibri"/>
                <a:cs typeface="Calibri"/>
                <a:sym typeface="Calibri"/>
              </a:rPr>
              <a:t>activity </a:t>
            </a:r>
            <a:r>
              <a:rPr lang="en" sz="1500">
                <a:solidFill>
                  <a:schemeClr val="dk1"/>
                </a:solidFill>
                <a:latin typeface="Calibri"/>
                <a:ea typeface="Calibri"/>
                <a:cs typeface="Calibri"/>
                <a:sym typeface="Calibri"/>
              </a:rPr>
              <a:t>the farm does and one way the </a:t>
            </a:r>
            <a:r>
              <a:rPr b="1" lang="en" sz="1500">
                <a:solidFill>
                  <a:schemeClr val="dk1"/>
                </a:solidFill>
                <a:latin typeface="Calibri"/>
                <a:ea typeface="Calibri"/>
                <a:cs typeface="Calibri"/>
                <a:sym typeface="Calibri"/>
              </a:rPr>
              <a:t>community </a:t>
            </a:r>
            <a:r>
              <a:rPr lang="en" sz="1500">
                <a:solidFill>
                  <a:schemeClr val="dk1"/>
                </a:solidFill>
                <a:latin typeface="Calibri"/>
                <a:ea typeface="Calibri"/>
                <a:cs typeface="Calibri"/>
                <a:sym typeface="Calibri"/>
              </a:rPr>
              <a:t>is involved</a:t>
            </a:r>
            <a:endParaRPr sz="1700">
              <a:latin typeface="Calibri"/>
              <a:ea typeface="Calibri"/>
              <a:cs typeface="Calibri"/>
              <a:sym typeface="Calibri"/>
            </a:endParaRPr>
          </a:p>
        </p:txBody>
      </p:sp>
      <p:pic>
        <p:nvPicPr>
          <p:cNvPr descr="Organiclea [http://www.organiclea.org.uk] is a workers' co-operative which grows and sells food and supports others to do the same. The group started on a small allotment and now has a 12-acre growing site, a community café, a market stall and a vegetable box scheme. It also runs training courses in food growing and cooking. The film looks at all the various aspects of Organiclea's work and aims to encourage others to get involved or do the same. As Ru Litherland, a grower at OrganicLea says in the film &quot;Our role now is to support other people, because we're going to need a lot more places like this.&quot;" id="116" name="Google Shape;116;p20" title="Making Local Food Work: OrganicLea">
            <a:hlinkClick r:id="rId4"/>
          </p:cNvPr>
          <p:cNvPicPr preferRelativeResize="0"/>
          <p:nvPr/>
        </p:nvPicPr>
        <p:blipFill>
          <a:blip r:embed="rId5">
            <a:alphaModFix/>
          </a:blip>
          <a:stretch>
            <a:fillRect/>
          </a:stretch>
        </p:blipFill>
        <p:spPr>
          <a:xfrm>
            <a:off x="721838" y="559000"/>
            <a:ext cx="7336825" cy="4126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21"/>
          <p:cNvPicPr preferRelativeResize="0"/>
          <p:nvPr/>
        </p:nvPicPr>
        <p:blipFill>
          <a:blip r:embed="rId3">
            <a:alphaModFix/>
          </a:blip>
          <a:stretch>
            <a:fillRect/>
          </a:stretch>
        </p:blipFill>
        <p:spPr>
          <a:xfrm rot="5400000">
            <a:off x="7960700" y="3960200"/>
            <a:ext cx="1183300" cy="1183300"/>
          </a:xfrm>
          <a:prstGeom prst="rect">
            <a:avLst/>
          </a:prstGeom>
          <a:noFill/>
          <a:ln>
            <a:noFill/>
          </a:ln>
        </p:spPr>
      </p:pic>
      <p:sp>
        <p:nvSpPr>
          <p:cNvPr id="122" name="Google Shape;122;p21"/>
          <p:cNvSpPr txBox="1"/>
          <p:nvPr/>
        </p:nvSpPr>
        <p:spPr>
          <a:xfrm>
            <a:off x="86300" y="78150"/>
            <a:ext cx="8607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Calibri"/>
                <a:ea typeface="Calibri"/>
                <a:cs typeface="Calibri"/>
                <a:sym typeface="Calibri"/>
              </a:rPr>
              <a:t>Video 3 - </a:t>
            </a:r>
            <a:r>
              <a:rPr b="1" lang="en" sz="2400">
                <a:latin typeface="Calibri"/>
                <a:ea typeface="Calibri"/>
                <a:cs typeface="Calibri"/>
                <a:sym typeface="Calibri"/>
              </a:rPr>
              <a:t>Sadhana Forest, India </a:t>
            </a:r>
            <a:endParaRPr b="1" sz="2400">
              <a:latin typeface="Calibri"/>
              <a:ea typeface="Calibri"/>
              <a:cs typeface="Calibri"/>
              <a:sym typeface="Calibri"/>
            </a:endParaRPr>
          </a:p>
        </p:txBody>
      </p:sp>
      <p:sp>
        <p:nvSpPr>
          <p:cNvPr id="123" name="Google Shape;123;p21"/>
          <p:cNvSpPr txBox="1"/>
          <p:nvPr/>
        </p:nvSpPr>
        <p:spPr>
          <a:xfrm>
            <a:off x="0" y="4728000"/>
            <a:ext cx="9144000" cy="4155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0"/>
              </a:spcAft>
              <a:buNone/>
            </a:pPr>
            <a:r>
              <a:rPr lang="en" sz="1500">
                <a:solidFill>
                  <a:schemeClr val="dk1"/>
                </a:solidFill>
                <a:latin typeface="Calibri"/>
                <a:ea typeface="Calibri"/>
                <a:cs typeface="Calibri"/>
                <a:sym typeface="Calibri"/>
              </a:rPr>
              <a:t>Whilst watching note the size of the farm, one </a:t>
            </a:r>
            <a:r>
              <a:rPr b="1" lang="en" sz="1500">
                <a:solidFill>
                  <a:schemeClr val="dk1"/>
                </a:solidFill>
                <a:latin typeface="Calibri"/>
                <a:ea typeface="Calibri"/>
                <a:cs typeface="Calibri"/>
                <a:sym typeface="Calibri"/>
              </a:rPr>
              <a:t>activity </a:t>
            </a:r>
            <a:r>
              <a:rPr lang="en" sz="1500">
                <a:solidFill>
                  <a:schemeClr val="dk1"/>
                </a:solidFill>
                <a:latin typeface="Calibri"/>
                <a:ea typeface="Calibri"/>
                <a:cs typeface="Calibri"/>
                <a:sym typeface="Calibri"/>
              </a:rPr>
              <a:t>the farm does and one way the </a:t>
            </a:r>
            <a:r>
              <a:rPr b="1" lang="en" sz="1500">
                <a:solidFill>
                  <a:schemeClr val="dk1"/>
                </a:solidFill>
                <a:latin typeface="Calibri"/>
                <a:ea typeface="Calibri"/>
                <a:cs typeface="Calibri"/>
                <a:sym typeface="Calibri"/>
              </a:rPr>
              <a:t>community </a:t>
            </a:r>
            <a:r>
              <a:rPr lang="en" sz="1500">
                <a:solidFill>
                  <a:schemeClr val="dk1"/>
                </a:solidFill>
                <a:latin typeface="Calibri"/>
                <a:ea typeface="Calibri"/>
                <a:cs typeface="Calibri"/>
                <a:sym typeface="Calibri"/>
              </a:rPr>
              <a:t>is involved</a:t>
            </a:r>
            <a:endParaRPr sz="1700">
              <a:latin typeface="Calibri"/>
              <a:ea typeface="Calibri"/>
              <a:cs typeface="Calibri"/>
              <a:sym typeface="Calibri"/>
            </a:endParaRPr>
          </a:p>
        </p:txBody>
      </p:sp>
      <p:pic>
        <p:nvPicPr>
          <p:cNvPr descr="Share this Sadhana Forest video with those who inspire you!&#10; &#10;To find out more, visit our website: https://www.sadhanaforest.org&#10;To enquire about volunteering: https://www.sadhanaforest.org/contact&#10;To explore fellowship opportunities: https://www.sadhanaforest.org/fellowships&#10;To support our work with a monthly donation: https://www.sadhanaforest.org/sustain&#10;&#10;To stay up to date with what is going on, follow us on social media:&#10;https://www.instagram.com/sadhanaforest&#10;https://www.facebook.com/sadhanaforest&#10;https://www.linkedin.com/company/sadhana-forest&#10;https://www.threads.net/sadhanaforest&#10;https://www.x.com/sadhanaforest&#10;&#10;&quot;May there be many more forests to grow people&quot;" id="124" name="Google Shape;124;p21" title="Sadhana Forest - 2003 to Now">
            <a:hlinkClick r:id="rId4"/>
          </p:cNvPr>
          <p:cNvPicPr preferRelativeResize="0"/>
          <p:nvPr/>
        </p:nvPicPr>
        <p:blipFill>
          <a:blip r:embed="rId5">
            <a:alphaModFix/>
          </a:blip>
          <a:stretch>
            <a:fillRect/>
          </a:stretch>
        </p:blipFill>
        <p:spPr>
          <a:xfrm>
            <a:off x="809450" y="632250"/>
            <a:ext cx="7201150" cy="4050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