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b8160ab43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b8160ab43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b8160ab43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b8160ab43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c25576cd4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c25576cd4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b8160ab43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b8160ab43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c25576cd4f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c25576cd4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c20d80051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c20d80051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b8160ab43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b8160ab43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b8160ab432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b8160ab432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b8160ab4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b8160ab4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c25576cd4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c25576cd4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c25576cd4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c25576cd4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b8160ab43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b8160ab43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c25576cd4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c25576cd4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c25576cd4f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c25576cd4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c25576cd4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c25576cd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c25576cd4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c25576cd4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ETxh5N_HDCQ" TargetMode="Externa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WhOrIUlrnPo"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QpkKW45cHaA"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Ac7-tpIhDhs"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38775" y="3374750"/>
            <a:ext cx="3389400" cy="1645925"/>
          </a:xfrm>
          <a:prstGeom prst="rect">
            <a:avLst/>
          </a:prstGeom>
          <a:noFill/>
          <a:ln>
            <a:noFill/>
          </a:ln>
        </p:spPr>
      </p:pic>
      <p:pic>
        <p:nvPicPr>
          <p:cNvPr id="55" name="Google Shape;55;p13"/>
          <p:cNvPicPr preferRelativeResize="0"/>
          <p:nvPr/>
        </p:nvPicPr>
        <p:blipFill>
          <a:blip r:embed="rId4">
            <a:alphaModFix/>
          </a:blip>
          <a:stretch>
            <a:fillRect/>
          </a:stretch>
        </p:blipFill>
        <p:spPr>
          <a:xfrm>
            <a:off x="5674150" y="3562150"/>
            <a:ext cx="3345200" cy="1458525"/>
          </a:xfrm>
          <a:prstGeom prst="rect">
            <a:avLst/>
          </a:prstGeom>
          <a:noFill/>
          <a:ln>
            <a:noFill/>
          </a:ln>
        </p:spPr>
      </p:pic>
      <p:sp>
        <p:nvSpPr>
          <p:cNvPr id="56" name="Google Shape;56;p13"/>
          <p:cNvSpPr txBox="1"/>
          <p:nvPr/>
        </p:nvSpPr>
        <p:spPr>
          <a:xfrm>
            <a:off x="0" y="0"/>
            <a:ext cx="9080400" cy="350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latin typeface="Calibri"/>
                <a:ea typeface="Calibri"/>
                <a:cs typeface="Calibri"/>
                <a:sym typeface="Calibri"/>
              </a:rPr>
              <a:t>HOW SHOULD WE FARM FOR A BETTER WORLD?</a:t>
            </a:r>
            <a:endParaRPr b="1" sz="5200">
              <a:latin typeface="Calibri"/>
              <a:ea typeface="Calibri"/>
              <a:cs typeface="Calibri"/>
              <a:sym typeface="Calibri"/>
            </a:endParaRPr>
          </a:p>
          <a:p>
            <a:pPr indent="0" lvl="0" marL="0" rtl="0" algn="ctr">
              <a:spcBef>
                <a:spcPts val="0"/>
              </a:spcBef>
              <a:spcAft>
                <a:spcPts val="0"/>
              </a:spcAft>
              <a:buNone/>
            </a:pPr>
            <a:r>
              <a:t/>
            </a:r>
            <a:endParaRPr sz="2800">
              <a:latin typeface="Calibri"/>
              <a:ea typeface="Calibri"/>
              <a:cs typeface="Calibri"/>
              <a:sym typeface="Calibri"/>
            </a:endParaRPr>
          </a:p>
          <a:p>
            <a:pPr indent="0" lvl="0" marL="0" rtl="0" algn="ctr">
              <a:spcBef>
                <a:spcPts val="0"/>
              </a:spcBef>
              <a:spcAft>
                <a:spcPts val="0"/>
              </a:spcAft>
              <a:buNone/>
            </a:pPr>
            <a:r>
              <a:rPr lang="en" sz="4200">
                <a:latin typeface="Calibri"/>
                <a:ea typeface="Calibri"/>
                <a:cs typeface="Calibri"/>
                <a:sym typeface="Calibri"/>
              </a:rPr>
              <a:t>Lesson 4 - </a:t>
            </a:r>
            <a:r>
              <a:rPr lang="en" sz="4200">
                <a:latin typeface="Calibri"/>
                <a:ea typeface="Calibri"/>
                <a:cs typeface="Calibri"/>
                <a:sym typeface="Calibri"/>
              </a:rPr>
              <a:t>Is Nature-Friendly Farming </a:t>
            </a:r>
            <a:endParaRPr sz="4200">
              <a:latin typeface="Calibri"/>
              <a:ea typeface="Calibri"/>
              <a:cs typeface="Calibri"/>
              <a:sym typeface="Calibri"/>
            </a:endParaRPr>
          </a:p>
          <a:p>
            <a:pPr indent="0" lvl="0" marL="0" rtl="0" algn="ctr">
              <a:spcBef>
                <a:spcPts val="0"/>
              </a:spcBef>
              <a:spcAft>
                <a:spcPts val="0"/>
              </a:spcAft>
              <a:buNone/>
            </a:pPr>
            <a:r>
              <a:rPr lang="en" sz="4200">
                <a:latin typeface="Calibri"/>
                <a:ea typeface="Calibri"/>
                <a:cs typeface="Calibri"/>
                <a:sym typeface="Calibri"/>
              </a:rPr>
              <a:t>the Future?</a:t>
            </a:r>
            <a:endParaRPr sz="42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2"/>
          <p:cNvPicPr preferRelativeResize="0"/>
          <p:nvPr/>
        </p:nvPicPr>
        <p:blipFill>
          <a:blip r:embed="rId3">
            <a:alphaModFix/>
          </a:blip>
          <a:stretch>
            <a:fillRect/>
          </a:stretch>
        </p:blipFill>
        <p:spPr>
          <a:xfrm rot="10800000">
            <a:off x="0" y="2313023"/>
            <a:ext cx="5256600" cy="2830477"/>
          </a:xfrm>
          <a:prstGeom prst="rect">
            <a:avLst/>
          </a:prstGeom>
          <a:noFill/>
          <a:ln>
            <a:noFill/>
          </a:ln>
        </p:spPr>
      </p:pic>
      <p:sp>
        <p:nvSpPr>
          <p:cNvPr id="110" name="Google Shape;110;p22"/>
          <p:cNvSpPr txBox="1"/>
          <p:nvPr/>
        </p:nvSpPr>
        <p:spPr>
          <a:xfrm>
            <a:off x="0" y="0"/>
            <a:ext cx="6900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What is a Fertiliser?</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p:txBody>
      </p:sp>
      <p:sp>
        <p:nvSpPr>
          <p:cNvPr id="111" name="Google Shape;111;p22"/>
          <p:cNvSpPr txBox="1"/>
          <p:nvPr/>
        </p:nvSpPr>
        <p:spPr>
          <a:xfrm>
            <a:off x="179225" y="690225"/>
            <a:ext cx="8309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A substance added to soil to:</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Help plants grow</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Replace nutrients plants remove from the soil</a:t>
            </a:r>
            <a:endParaRPr sz="2400">
              <a:latin typeface="Calibri"/>
              <a:ea typeface="Calibri"/>
              <a:cs typeface="Calibri"/>
              <a:sym typeface="Calibri"/>
            </a:endParaRPr>
          </a:p>
        </p:txBody>
      </p:sp>
      <p:sp>
        <p:nvSpPr>
          <p:cNvPr id="112" name="Google Shape;112;p22"/>
          <p:cNvSpPr/>
          <p:nvPr/>
        </p:nvSpPr>
        <p:spPr>
          <a:xfrm>
            <a:off x="3869250" y="3077500"/>
            <a:ext cx="5024100" cy="20658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latin typeface="Calibri"/>
                <a:ea typeface="Calibri"/>
                <a:cs typeface="Calibri"/>
                <a:sym typeface="Calibri"/>
              </a:rPr>
              <a:t>Crops use nutrients as they grow. Without fertiliser, soil can become poor over time.</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rPr lang="en" sz="1800">
                <a:latin typeface="Calibri"/>
                <a:ea typeface="Calibri"/>
                <a:cs typeface="Calibri"/>
                <a:sym typeface="Calibri"/>
              </a:rPr>
              <a:t>The main nutrients are the elements Nitrogen (N), Phosphorus (P) and Potassium (K) so fertilisers usually state the values of NPK. </a:t>
            </a:r>
            <a:endParaRPr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nvSpPr>
        <p:spPr>
          <a:xfrm>
            <a:off x="0" y="0"/>
            <a:ext cx="54834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Natural vs Synthetic Fertilisers</a:t>
            </a:r>
            <a:endParaRPr b="1" sz="2400">
              <a:latin typeface="Calibri"/>
              <a:ea typeface="Calibri"/>
              <a:cs typeface="Calibri"/>
              <a:sym typeface="Calibri"/>
            </a:endParaRPr>
          </a:p>
          <a:p>
            <a:pPr indent="0" lvl="0" marL="0" rtl="0" algn="l">
              <a:spcBef>
                <a:spcPts val="0"/>
              </a:spcBef>
              <a:spcAft>
                <a:spcPts val="0"/>
              </a:spcAft>
              <a:buNone/>
            </a:pPr>
            <a:r>
              <a:t/>
            </a:r>
            <a:endParaRPr/>
          </a:p>
        </p:txBody>
      </p:sp>
      <p:sp>
        <p:nvSpPr>
          <p:cNvPr id="118" name="Google Shape;118;p23"/>
          <p:cNvSpPr/>
          <p:nvPr/>
        </p:nvSpPr>
        <p:spPr>
          <a:xfrm>
            <a:off x="4890700" y="673325"/>
            <a:ext cx="3992100" cy="38544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libri"/>
                <a:ea typeface="Calibri"/>
                <a:cs typeface="Calibri"/>
                <a:sym typeface="Calibri"/>
              </a:rPr>
              <a:t>Synthetic Fertilisers</a:t>
            </a:r>
            <a:endParaRPr b="1" sz="2000">
              <a:latin typeface="Calibri"/>
              <a:ea typeface="Calibri"/>
              <a:cs typeface="Calibri"/>
              <a:sym typeface="Calibri"/>
            </a:endParaRPr>
          </a:p>
          <a:p>
            <a:pPr indent="0" lvl="0" marL="0" rtl="0" algn="l">
              <a:spcBef>
                <a:spcPts val="0"/>
              </a:spcBef>
              <a:spcAft>
                <a:spcPts val="0"/>
              </a:spcAft>
              <a:buNone/>
            </a:pPr>
            <a:r>
              <a:rPr lang="en" sz="2000">
                <a:latin typeface="Calibri"/>
                <a:ea typeface="Calibri"/>
                <a:cs typeface="Calibri"/>
                <a:sym typeface="Calibri"/>
              </a:rPr>
              <a:t>Made in factories with concentrated chemicals</a:t>
            </a:r>
            <a:endParaRPr sz="2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b="1" lang="en" sz="2000">
                <a:solidFill>
                  <a:srgbClr val="274E13"/>
                </a:solidFill>
                <a:latin typeface="Calibri"/>
                <a:ea typeface="Calibri"/>
                <a:cs typeface="Calibri"/>
                <a:sym typeface="Calibri"/>
              </a:rPr>
              <a:t>Pros:</a:t>
            </a:r>
            <a:endParaRPr b="1" sz="2000">
              <a:solidFill>
                <a:srgbClr val="274E13"/>
              </a:solidFill>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Fast plant growth</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Easy to measure</a:t>
            </a:r>
            <a:endParaRPr sz="2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b="1" lang="en" sz="2000">
                <a:solidFill>
                  <a:srgbClr val="990000"/>
                </a:solidFill>
                <a:latin typeface="Calibri"/>
                <a:ea typeface="Calibri"/>
                <a:cs typeface="Calibri"/>
                <a:sym typeface="Calibri"/>
              </a:rPr>
              <a:t>Cons:</a:t>
            </a:r>
            <a:endParaRPr b="1" sz="2000">
              <a:solidFill>
                <a:srgbClr val="990000"/>
              </a:solidFill>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Can damage soil</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Water pollution</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High carbon impact (leading to global warming)</a:t>
            </a:r>
            <a:endParaRPr sz="2000">
              <a:latin typeface="Calibri"/>
              <a:ea typeface="Calibri"/>
              <a:cs typeface="Calibri"/>
              <a:sym typeface="Calibri"/>
            </a:endParaRPr>
          </a:p>
        </p:txBody>
      </p:sp>
      <p:sp>
        <p:nvSpPr>
          <p:cNvPr id="119" name="Google Shape;119;p23"/>
          <p:cNvSpPr/>
          <p:nvPr/>
        </p:nvSpPr>
        <p:spPr>
          <a:xfrm>
            <a:off x="444600" y="656675"/>
            <a:ext cx="3992100" cy="38877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Natural Fertilisers</a:t>
            </a:r>
            <a:endParaRPr b="1" sz="1800">
              <a:latin typeface="Calibri"/>
              <a:ea typeface="Calibri"/>
              <a:cs typeface="Calibri"/>
              <a:sym typeface="Calibri"/>
            </a:endParaRPr>
          </a:p>
          <a:p>
            <a:pPr indent="0" lvl="0" marL="0" rtl="0" algn="l">
              <a:spcBef>
                <a:spcPts val="0"/>
              </a:spcBef>
              <a:spcAft>
                <a:spcPts val="0"/>
              </a:spcAft>
              <a:buNone/>
            </a:pPr>
            <a:r>
              <a:rPr lang="en" sz="1800">
                <a:latin typeface="Calibri"/>
                <a:ea typeface="Calibri"/>
                <a:cs typeface="Calibri"/>
                <a:sym typeface="Calibri"/>
              </a:rPr>
              <a:t>e.g., green manure, compost, animal manure, bone meal, fish meal</a:t>
            </a:r>
            <a:endParaRPr sz="1800">
              <a:latin typeface="Calibri"/>
              <a:ea typeface="Calibri"/>
              <a:cs typeface="Calibri"/>
              <a:sym typeface="Calibri"/>
            </a:endParaRPr>
          </a:p>
          <a:p>
            <a:pPr indent="0" lvl="0" marL="0" rtl="0" algn="l">
              <a:spcBef>
                <a:spcPts val="0"/>
              </a:spcBef>
              <a:spcAft>
                <a:spcPts val="0"/>
              </a:spcAft>
              <a:buNone/>
            </a:pPr>
            <a:r>
              <a:t/>
            </a:r>
            <a:endParaRPr b="1" sz="1000">
              <a:latin typeface="Calibri"/>
              <a:ea typeface="Calibri"/>
              <a:cs typeface="Calibri"/>
              <a:sym typeface="Calibri"/>
            </a:endParaRPr>
          </a:p>
          <a:p>
            <a:pPr indent="0" lvl="0" marL="0" rtl="0" algn="l">
              <a:spcBef>
                <a:spcPts val="0"/>
              </a:spcBef>
              <a:spcAft>
                <a:spcPts val="0"/>
              </a:spcAft>
              <a:buNone/>
            </a:pPr>
            <a:r>
              <a:rPr b="1" lang="en" sz="1800">
                <a:solidFill>
                  <a:srgbClr val="274E13"/>
                </a:solidFill>
                <a:latin typeface="Calibri"/>
                <a:ea typeface="Calibri"/>
                <a:cs typeface="Calibri"/>
                <a:sym typeface="Calibri"/>
              </a:rPr>
              <a:t>Pros:</a:t>
            </a:r>
            <a:endParaRPr b="1" sz="1800">
              <a:solidFill>
                <a:srgbClr val="274E13"/>
              </a:solidFill>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Improve soil structure</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Support soil life</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Lower pollution risk</a:t>
            </a:r>
            <a:endParaRPr sz="18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b="1" lang="en" sz="1800">
                <a:solidFill>
                  <a:srgbClr val="990000"/>
                </a:solidFill>
                <a:latin typeface="Calibri"/>
                <a:ea typeface="Calibri"/>
                <a:cs typeface="Calibri"/>
                <a:sym typeface="Calibri"/>
              </a:rPr>
              <a:t>Cons:</a:t>
            </a:r>
            <a:endParaRPr b="1" sz="1800">
              <a:solidFill>
                <a:srgbClr val="990000"/>
              </a:solidFill>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Slower nutrient release</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Can still cause pollution if misused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nvSpPr>
        <p:spPr>
          <a:xfrm>
            <a:off x="0" y="0"/>
            <a:ext cx="5483400" cy="224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What are Pesticides?</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800">
                <a:solidFill>
                  <a:schemeClr val="dk1"/>
                </a:solidFill>
                <a:latin typeface="Calibri"/>
                <a:ea typeface="Calibri"/>
                <a:cs typeface="Calibri"/>
                <a:sym typeface="Calibri"/>
              </a:rPr>
              <a:t>Pesticides are s</a:t>
            </a:r>
            <a:r>
              <a:rPr b="1" lang="en" sz="1800">
                <a:solidFill>
                  <a:schemeClr val="dk1"/>
                </a:solidFill>
                <a:latin typeface="Calibri"/>
                <a:ea typeface="Calibri"/>
                <a:cs typeface="Calibri"/>
                <a:sym typeface="Calibri"/>
              </a:rPr>
              <a:t>ubstances used to:</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Kill or control insects, weeds, or fungi</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Protect crops from pests and diseases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Increase yield</a:t>
            </a:r>
            <a:endParaRPr b="1" sz="2400">
              <a:latin typeface="Calibri"/>
              <a:ea typeface="Calibri"/>
              <a:cs typeface="Calibri"/>
              <a:sym typeface="Calibri"/>
            </a:endParaRPr>
          </a:p>
          <a:p>
            <a:pPr indent="0" lvl="0" marL="0" rtl="0" algn="l">
              <a:spcBef>
                <a:spcPts val="0"/>
              </a:spcBef>
              <a:spcAft>
                <a:spcPts val="0"/>
              </a:spcAft>
              <a:buNone/>
            </a:pPr>
            <a:r>
              <a:t/>
            </a:r>
            <a:endParaRPr/>
          </a:p>
        </p:txBody>
      </p:sp>
      <p:sp>
        <p:nvSpPr>
          <p:cNvPr id="125" name="Google Shape;125;p24"/>
          <p:cNvSpPr/>
          <p:nvPr/>
        </p:nvSpPr>
        <p:spPr>
          <a:xfrm>
            <a:off x="132750" y="2247300"/>
            <a:ext cx="4008600" cy="28182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Calibri"/>
                <a:ea typeface="Calibri"/>
                <a:cs typeface="Calibri"/>
                <a:sym typeface="Calibri"/>
              </a:rPr>
              <a:t>Natural Pest Control</a:t>
            </a:r>
            <a:endParaRPr b="1" sz="1500">
              <a:latin typeface="Calibri"/>
              <a:ea typeface="Calibri"/>
              <a:cs typeface="Calibri"/>
              <a:sym typeface="Calibri"/>
            </a:endParaRPr>
          </a:p>
          <a:p>
            <a:pPr indent="0" lvl="0" marL="0" rtl="0" algn="l">
              <a:spcBef>
                <a:spcPts val="0"/>
              </a:spcBef>
              <a:spcAft>
                <a:spcPts val="0"/>
              </a:spcAft>
              <a:buNone/>
            </a:pPr>
            <a:r>
              <a:rPr lang="en" sz="1500">
                <a:latin typeface="Calibri"/>
                <a:ea typeface="Calibri"/>
                <a:cs typeface="Calibri"/>
                <a:sym typeface="Calibri"/>
              </a:rPr>
              <a:t>Examples: Companion planting, encouraging predators (ladybirds), plant-based sprays</a:t>
            </a:r>
            <a:endParaRPr sz="1500">
              <a:latin typeface="Calibri"/>
              <a:ea typeface="Calibri"/>
              <a:cs typeface="Calibri"/>
              <a:sym typeface="Calibri"/>
            </a:endParaRPr>
          </a:p>
          <a:p>
            <a:pPr indent="0" lvl="0" marL="0" rtl="0" algn="l">
              <a:spcBef>
                <a:spcPts val="0"/>
              </a:spcBef>
              <a:spcAft>
                <a:spcPts val="0"/>
              </a:spcAft>
              <a:buNone/>
            </a:pPr>
            <a:r>
              <a:t/>
            </a:r>
            <a:endParaRPr b="1" sz="1500">
              <a:latin typeface="Calibri"/>
              <a:ea typeface="Calibri"/>
              <a:cs typeface="Calibri"/>
              <a:sym typeface="Calibri"/>
            </a:endParaRPr>
          </a:p>
          <a:p>
            <a:pPr indent="0" lvl="0" marL="0" rtl="0" algn="l">
              <a:spcBef>
                <a:spcPts val="0"/>
              </a:spcBef>
              <a:spcAft>
                <a:spcPts val="0"/>
              </a:spcAft>
              <a:buNone/>
            </a:pPr>
            <a:r>
              <a:rPr b="1" lang="en" sz="1500">
                <a:solidFill>
                  <a:srgbClr val="38761D"/>
                </a:solidFill>
                <a:latin typeface="Calibri"/>
                <a:ea typeface="Calibri"/>
                <a:cs typeface="Calibri"/>
                <a:sym typeface="Calibri"/>
              </a:rPr>
              <a:t>Pros:</a:t>
            </a:r>
            <a:endParaRPr b="1" sz="1500">
              <a:solidFill>
                <a:srgbClr val="38761D"/>
              </a:solidFill>
              <a:latin typeface="Calibri"/>
              <a:ea typeface="Calibri"/>
              <a:cs typeface="Calibri"/>
              <a:sym typeface="Calibri"/>
            </a:endParaRPr>
          </a:p>
          <a:p>
            <a:pPr indent="-323850" lvl="0" marL="457200" rtl="0" algn="l">
              <a:spcBef>
                <a:spcPts val="0"/>
              </a:spcBef>
              <a:spcAft>
                <a:spcPts val="0"/>
              </a:spcAft>
              <a:buSzPts val="1500"/>
              <a:buFont typeface="Calibri"/>
              <a:buChar char="●"/>
            </a:pPr>
            <a:r>
              <a:rPr lang="en" sz="1500">
                <a:latin typeface="Calibri"/>
                <a:ea typeface="Calibri"/>
                <a:cs typeface="Calibri"/>
                <a:sym typeface="Calibri"/>
              </a:rPr>
              <a:t>Safer for wildlife</a:t>
            </a:r>
            <a:endParaRPr sz="1500">
              <a:latin typeface="Calibri"/>
              <a:ea typeface="Calibri"/>
              <a:cs typeface="Calibri"/>
              <a:sym typeface="Calibri"/>
            </a:endParaRPr>
          </a:p>
          <a:p>
            <a:pPr indent="-323850" lvl="0" marL="457200" rtl="0" algn="l">
              <a:spcBef>
                <a:spcPts val="0"/>
              </a:spcBef>
              <a:spcAft>
                <a:spcPts val="0"/>
              </a:spcAft>
              <a:buSzPts val="1500"/>
              <a:buFont typeface="Calibri"/>
              <a:buChar char="●"/>
            </a:pPr>
            <a:r>
              <a:rPr lang="en" sz="1500">
                <a:latin typeface="Calibri"/>
                <a:ea typeface="Calibri"/>
                <a:cs typeface="Calibri"/>
                <a:sym typeface="Calibri"/>
              </a:rPr>
              <a:t>Less pollution</a:t>
            </a:r>
            <a:endParaRPr sz="1500">
              <a:latin typeface="Calibri"/>
              <a:ea typeface="Calibri"/>
              <a:cs typeface="Calibri"/>
              <a:sym typeface="Calibri"/>
            </a:endParaRPr>
          </a:p>
          <a:p>
            <a:pPr indent="0" lvl="0" marL="0" rtl="0" algn="l">
              <a:spcBef>
                <a:spcPts val="0"/>
              </a:spcBef>
              <a:spcAft>
                <a:spcPts val="0"/>
              </a:spcAft>
              <a:buNone/>
            </a:pPr>
            <a:r>
              <a:rPr b="1" lang="en" sz="1500">
                <a:solidFill>
                  <a:srgbClr val="990000"/>
                </a:solidFill>
                <a:latin typeface="Calibri"/>
                <a:ea typeface="Calibri"/>
                <a:cs typeface="Calibri"/>
                <a:sym typeface="Calibri"/>
              </a:rPr>
              <a:t>Cons:</a:t>
            </a:r>
            <a:endParaRPr b="1" sz="1500">
              <a:solidFill>
                <a:srgbClr val="990000"/>
              </a:solidFill>
              <a:latin typeface="Calibri"/>
              <a:ea typeface="Calibri"/>
              <a:cs typeface="Calibri"/>
              <a:sym typeface="Calibri"/>
            </a:endParaRPr>
          </a:p>
          <a:p>
            <a:pPr indent="-323850" lvl="0" marL="457200" rtl="0" algn="l">
              <a:spcBef>
                <a:spcPts val="0"/>
              </a:spcBef>
              <a:spcAft>
                <a:spcPts val="0"/>
              </a:spcAft>
              <a:buSzPts val="1500"/>
              <a:buFont typeface="Calibri"/>
              <a:buChar char="●"/>
            </a:pPr>
            <a:r>
              <a:rPr lang="en" sz="1500">
                <a:latin typeface="Calibri"/>
                <a:ea typeface="Calibri"/>
                <a:cs typeface="Calibri"/>
                <a:sym typeface="Calibri"/>
              </a:rPr>
              <a:t>Slower action</a:t>
            </a:r>
            <a:endParaRPr sz="1500">
              <a:latin typeface="Calibri"/>
              <a:ea typeface="Calibri"/>
              <a:cs typeface="Calibri"/>
              <a:sym typeface="Calibri"/>
            </a:endParaRPr>
          </a:p>
          <a:p>
            <a:pPr indent="-323850" lvl="0" marL="457200" rtl="0" algn="l">
              <a:spcBef>
                <a:spcPts val="0"/>
              </a:spcBef>
              <a:spcAft>
                <a:spcPts val="0"/>
              </a:spcAft>
              <a:buSzPts val="1500"/>
              <a:buFont typeface="Calibri"/>
              <a:buChar char="●"/>
            </a:pPr>
            <a:r>
              <a:rPr lang="en" sz="1500">
                <a:latin typeface="Calibri"/>
                <a:ea typeface="Calibri"/>
                <a:cs typeface="Calibri"/>
                <a:sym typeface="Calibri"/>
              </a:rPr>
              <a:t>Not always fully effective</a:t>
            </a:r>
            <a:endParaRPr sz="1500">
              <a:latin typeface="Calibri"/>
              <a:ea typeface="Calibri"/>
              <a:cs typeface="Calibri"/>
              <a:sym typeface="Calibri"/>
            </a:endParaRPr>
          </a:p>
        </p:txBody>
      </p:sp>
      <p:sp>
        <p:nvSpPr>
          <p:cNvPr id="126" name="Google Shape;126;p24"/>
          <p:cNvSpPr/>
          <p:nvPr/>
        </p:nvSpPr>
        <p:spPr>
          <a:xfrm>
            <a:off x="4658774" y="2247292"/>
            <a:ext cx="4008600" cy="28182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Calibri"/>
                <a:ea typeface="Calibri"/>
                <a:cs typeface="Calibri"/>
                <a:sym typeface="Calibri"/>
              </a:rPr>
              <a:t>Chemical Pesticides</a:t>
            </a:r>
            <a:endParaRPr b="1" sz="1500">
              <a:latin typeface="Calibri"/>
              <a:ea typeface="Calibri"/>
              <a:cs typeface="Calibri"/>
              <a:sym typeface="Calibri"/>
            </a:endParaRPr>
          </a:p>
          <a:p>
            <a:pPr indent="0" lvl="0" marL="0" rtl="0" algn="l">
              <a:spcBef>
                <a:spcPts val="0"/>
              </a:spcBef>
              <a:spcAft>
                <a:spcPts val="0"/>
              </a:spcAft>
              <a:buNone/>
            </a:pPr>
            <a:r>
              <a:rPr lang="en" sz="1500">
                <a:latin typeface="Calibri"/>
                <a:ea typeface="Calibri"/>
                <a:cs typeface="Calibri"/>
                <a:sym typeface="Calibri"/>
              </a:rPr>
              <a:t>Synthetic sprays and chemicals</a:t>
            </a:r>
            <a:endParaRPr sz="1500">
              <a:latin typeface="Calibri"/>
              <a:ea typeface="Calibri"/>
              <a:cs typeface="Calibri"/>
              <a:sym typeface="Calibri"/>
            </a:endParaRPr>
          </a:p>
          <a:p>
            <a:pPr indent="0" lvl="0" marL="0" rtl="0" algn="l">
              <a:spcBef>
                <a:spcPts val="0"/>
              </a:spcBef>
              <a:spcAft>
                <a:spcPts val="0"/>
              </a:spcAft>
              <a:buNone/>
            </a:pPr>
            <a:r>
              <a:t/>
            </a:r>
            <a:endParaRPr sz="1500">
              <a:latin typeface="Calibri"/>
              <a:ea typeface="Calibri"/>
              <a:cs typeface="Calibri"/>
              <a:sym typeface="Calibri"/>
            </a:endParaRPr>
          </a:p>
          <a:p>
            <a:pPr indent="0" lvl="0" marL="0" rtl="0" algn="l">
              <a:spcBef>
                <a:spcPts val="0"/>
              </a:spcBef>
              <a:spcAft>
                <a:spcPts val="0"/>
              </a:spcAft>
              <a:buNone/>
            </a:pPr>
            <a:r>
              <a:t/>
            </a:r>
            <a:endParaRPr b="1" sz="1500">
              <a:latin typeface="Calibri"/>
              <a:ea typeface="Calibri"/>
              <a:cs typeface="Calibri"/>
              <a:sym typeface="Calibri"/>
            </a:endParaRPr>
          </a:p>
          <a:p>
            <a:pPr indent="0" lvl="0" marL="0" rtl="0" algn="l">
              <a:spcBef>
                <a:spcPts val="0"/>
              </a:spcBef>
              <a:spcAft>
                <a:spcPts val="0"/>
              </a:spcAft>
              <a:buNone/>
            </a:pPr>
            <a:r>
              <a:rPr b="1" lang="en" sz="1500">
                <a:solidFill>
                  <a:srgbClr val="38761D"/>
                </a:solidFill>
                <a:latin typeface="Calibri"/>
                <a:ea typeface="Calibri"/>
                <a:cs typeface="Calibri"/>
                <a:sym typeface="Calibri"/>
              </a:rPr>
              <a:t>Pros:</a:t>
            </a:r>
            <a:endParaRPr b="1" sz="1500">
              <a:solidFill>
                <a:srgbClr val="38761D"/>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Very effective</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Fast results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b="1" lang="en" sz="1500">
                <a:solidFill>
                  <a:srgbClr val="990000"/>
                </a:solidFill>
                <a:latin typeface="Calibri"/>
                <a:ea typeface="Calibri"/>
                <a:cs typeface="Calibri"/>
                <a:sym typeface="Calibri"/>
              </a:rPr>
              <a:t>Cons:</a:t>
            </a:r>
            <a:endParaRPr b="1" sz="1500">
              <a:solidFill>
                <a:srgbClr val="38761D"/>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Harm insects (including bees)</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Can affect human &amp; animal health</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Pollute soil and water</a:t>
            </a:r>
            <a:endParaRPr b="1" sz="1500">
              <a:solidFill>
                <a:srgbClr val="38761D"/>
              </a:solidFill>
              <a:latin typeface="Calibri"/>
              <a:ea typeface="Calibri"/>
              <a:cs typeface="Calibri"/>
              <a:sym typeface="Calibri"/>
            </a:endParaRPr>
          </a:p>
        </p:txBody>
      </p:sp>
      <p:pic>
        <p:nvPicPr>
          <p:cNvPr id="127" name="Google Shape;127;p24"/>
          <p:cNvPicPr preferRelativeResize="0"/>
          <p:nvPr/>
        </p:nvPicPr>
        <p:blipFill>
          <a:blip r:embed="rId3">
            <a:alphaModFix/>
          </a:blip>
          <a:stretch>
            <a:fillRect/>
          </a:stretch>
        </p:blipFill>
        <p:spPr>
          <a:xfrm>
            <a:off x="5635800" y="152400"/>
            <a:ext cx="2913739" cy="19424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nvSpPr>
        <p:spPr>
          <a:xfrm>
            <a:off x="0" y="0"/>
            <a:ext cx="9094200" cy="501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Chemicals in Animal Production</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lang="en" sz="2200">
                <a:latin typeface="Calibri"/>
                <a:ea typeface="Calibri"/>
                <a:cs typeface="Calibri"/>
                <a:sym typeface="Calibri"/>
              </a:rPr>
              <a:t>Examples include: antibiotics, growth hormones, wormers  and disinfectants</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2200">
                <a:solidFill>
                  <a:srgbClr val="38761D"/>
                </a:solidFill>
                <a:latin typeface="Calibri"/>
                <a:ea typeface="Calibri"/>
                <a:cs typeface="Calibri"/>
                <a:sym typeface="Calibri"/>
              </a:rPr>
              <a:t>Pros:</a:t>
            </a:r>
            <a:endParaRPr b="1" sz="2200">
              <a:solidFill>
                <a:srgbClr val="38761D"/>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Prevent disease in crowded conditions</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Increase food production</a:t>
            </a:r>
            <a:endParaRPr sz="2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2200">
                <a:solidFill>
                  <a:srgbClr val="990000"/>
                </a:solidFill>
                <a:latin typeface="Calibri"/>
                <a:ea typeface="Calibri"/>
                <a:cs typeface="Calibri"/>
                <a:sym typeface="Calibri"/>
              </a:rPr>
              <a:t>Cons:</a:t>
            </a:r>
            <a:endParaRPr b="1" sz="2200">
              <a:solidFill>
                <a:srgbClr val="990000"/>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Antibiotic resistance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Pollution from waste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Animal welfare concerns</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Chemicals enter soil &amp; water through manure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Can affect animal &amp; human healt</a:t>
            </a:r>
            <a:r>
              <a:rPr lang="en" sz="2400">
                <a:latin typeface="Calibri"/>
                <a:ea typeface="Calibri"/>
                <a:cs typeface="Calibri"/>
                <a:sym typeface="Calibri"/>
              </a:rPr>
              <a:t>h</a:t>
            </a:r>
            <a:endParaRPr sz="2400">
              <a:latin typeface="Calibri"/>
              <a:ea typeface="Calibri"/>
              <a:cs typeface="Calibri"/>
              <a:sym typeface="Calibri"/>
            </a:endParaRPr>
          </a:p>
        </p:txBody>
      </p:sp>
      <p:pic>
        <p:nvPicPr>
          <p:cNvPr id="133" name="Google Shape;133;p25"/>
          <p:cNvPicPr preferRelativeResize="0"/>
          <p:nvPr/>
        </p:nvPicPr>
        <p:blipFill>
          <a:blip r:embed="rId3">
            <a:alphaModFix/>
          </a:blip>
          <a:stretch>
            <a:fillRect/>
          </a:stretch>
        </p:blipFill>
        <p:spPr>
          <a:xfrm>
            <a:off x="5935725" y="2301000"/>
            <a:ext cx="3104351" cy="2796050"/>
          </a:xfrm>
          <a:prstGeom prst="rect">
            <a:avLst/>
          </a:prstGeom>
          <a:noFill/>
          <a:ln>
            <a:noFill/>
          </a:ln>
        </p:spPr>
      </p:pic>
      <p:sp>
        <p:nvSpPr>
          <p:cNvPr id="134" name="Google Shape;134;p25"/>
          <p:cNvSpPr txBox="1"/>
          <p:nvPr/>
        </p:nvSpPr>
        <p:spPr>
          <a:xfrm>
            <a:off x="5979775" y="2380650"/>
            <a:ext cx="2568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lt1"/>
                </a:solidFill>
                <a:latin typeface="Calibri"/>
                <a:ea typeface="Calibri"/>
                <a:cs typeface="Calibri"/>
                <a:sym typeface="Calibri"/>
              </a:rPr>
              <a:t>Antibiotics</a:t>
            </a:r>
            <a:endParaRPr b="1" sz="20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Suitable for teaching 11 to 14s. A student from North Norfolk investigates the pros and cons of intensive farming.&#10;&#10;Subscribe for more Geography clips from BBC Teach on Thursday when we have them in: http://bit.ly/BBCSubscribeTeach&#10;&#10;If you found this video helpful, give it a like.&#10;Share it with someone.&#10;Add the video to your own teaching playlists. &#10;Create an account, subscribe to the channel and create playlists for different age groups, sets and syllabuses.&#10;&#10;Follow us on Twitter: http://twitter.com/bbc_teach&#10;&#10;=====================&#10;Oliver, a student from North Norfolk, looks into whether intensive farming is the right way to produce our food. Oliver talks to Richard, a farmer who uses chemicals to help grow vegetables, mainly to control diseases, insects and weeds. Richard believes it is impossible to feed the UK population without using some chemicals. Next Oliver meets Joe, a carrot farmer who runs an organic farm. Joe describes the advantages of organic farming and explains why growing without chemicals makes his carrots more expensive than those produced on intensive farms. Finally, Oliver meets a plant expert, who looks at both sides of the argument.&#10;&#10;&#10;This clip is from the BBC series Geography: The Big Issues. The series follows the investigations of six students into some challenging geography topics such as fracking, coastal erosion and intensive farming.&#10;&#10;For more clips from Geography: The Big Issues: http://bit.ly/TeachGeographyBigIssues&#10;For our Secondary Geography playlist: http://bit.ly/SecondaryGeography&#10;&#10;=====================&#10;Teaching Geography?&#10;&#10;This could be used as part of a research project into food production and the challenges of feeding the world’s population. Students could identify inputs into each type of farm visited. Students could look at different examples mentioned in other parts of the world to compare them. Students could also take it further and look at issues of increasing competition for space and even more innovative approaches to farming like hydroponics and vertical farming.&#10;&#10;This clip will be relevant for teaching Geography at KS3 in England, Wales and Northern Ireland and 3rd and 4th Level (S1/S2/S3) in Scotland. &#10;&#10;=====================&#10;For more clips from other subjects at the BBC Teach YouTube channel: http://www.youtube.com/bbcteach&#10;More resources for teachers from the BBC: http://www.bbc.co.uk/teach&#10;More from BBC Learning Zone: http://www.bbc.co.uk/learningzone&#10;More resources from BBC Bitesize: http://www.bbc.co.uk/education&#10;&#10;=====================&#10;Subscribe to create your own customised playlists, and get notified about our latest clips. As we have them, new videos will be uploaded on the following days:&#10;&#10;Mondays: Biology, Computer Science, Music, Religious Studies&#10;Tuesdays: Drama and Performance, English Language, Maths, Physical Education &#10;Wednesdays: Languages, Media Studies, Modern Studies and PSHE, Physics&#10;Thursdays: Art and Design, Chemistry, Geography, History&#10;Fridays: Business Studies, Design and Technology, English Literature, Early Years" id="139" name="Google Shape;139;p26" title="Is intensive farming the right way to produce food? | Geography: The Big Issues">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nvSpPr>
        <p:spPr>
          <a:xfrm>
            <a:off x="0" y="0"/>
            <a:ext cx="9094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Summary</a:t>
            </a:r>
            <a:r>
              <a:rPr b="1" lang="en" sz="2400">
                <a:latin typeface="Calibri"/>
                <a:ea typeface="Calibri"/>
                <a:cs typeface="Calibri"/>
                <a:sym typeface="Calibri"/>
              </a:rPr>
              <a:t> of the types</a:t>
            </a:r>
            <a:r>
              <a:rPr b="1" lang="en" sz="2400">
                <a:latin typeface="Calibri"/>
                <a:ea typeface="Calibri"/>
                <a:cs typeface="Calibri"/>
                <a:sym typeface="Calibri"/>
              </a:rPr>
              <a:t> of Farming Systems</a:t>
            </a:r>
            <a:endParaRPr b="1" sz="2400">
              <a:latin typeface="Calibri"/>
              <a:ea typeface="Calibri"/>
              <a:cs typeface="Calibri"/>
              <a:sym typeface="Calibri"/>
            </a:endParaRPr>
          </a:p>
        </p:txBody>
      </p:sp>
      <p:sp>
        <p:nvSpPr>
          <p:cNvPr id="145" name="Google Shape;145;p27"/>
          <p:cNvSpPr/>
          <p:nvPr/>
        </p:nvSpPr>
        <p:spPr>
          <a:xfrm>
            <a:off x="55425" y="1174950"/>
            <a:ext cx="2128200" cy="3389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rPr>
              <a:t>🌾</a:t>
            </a:r>
            <a:r>
              <a:rPr b="1" lang="en" sz="1800">
                <a:solidFill>
                  <a:schemeClr val="dk1"/>
                </a:solidFill>
                <a:latin typeface="Calibri"/>
                <a:ea typeface="Calibri"/>
                <a:cs typeface="Calibri"/>
                <a:sym typeface="Calibri"/>
              </a:rPr>
              <a:t>Farming of Crops</a:t>
            </a:r>
            <a:r>
              <a:rPr b="1" lang="en" sz="1800">
                <a:solidFill>
                  <a:schemeClr val="dk1"/>
                </a:solidFill>
                <a:latin typeface="Calibri"/>
                <a:ea typeface="Calibri"/>
                <a:cs typeface="Calibri"/>
                <a:sym typeface="Calibri"/>
              </a:rPr>
              <a:t> </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Selective breeding of crops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Synthetic fertilisers &amp; pesticides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Manure/slurry from factory farms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Monoculture cropping</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b="1" lang="en" sz="1500">
                <a:solidFill>
                  <a:srgbClr val="38761D"/>
                </a:solidFill>
                <a:latin typeface="Calibri"/>
                <a:ea typeface="Calibri"/>
                <a:cs typeface="Calibri"/>
                <a:sym typeface="Calibri"/>
              </a:rPr>
              <a:t>High yields</a:t>
            </a:r>
            <a:endParaRPr b="1" sz="1500">
              <a:solidFill>
                <a:srgbClr val="38761D"/>
              </a:solidFill>
              <a:latin typeface="Calibri"/>
              <a:ea typeface="Calibri"/>
              <a:cs typeface="Calibri"/>
              <a:sym typeface="Calibri"/>
            </a:endParaRPr>
          </a:p>
          <a:p>
            <a:pPr indent="0" lvl="0" marL="0" rtl="0" algn="l">
              <a:spcBef>
                <a:spcPts val="0"/>
              </a:spcBef>
              <a:spcAft>
                <a:spcPts val="0"/>
              </a:spcAft>
              <a:buNone/>
            </a:pPr>
            <a:r>
              <a:rPr b="1" lang="en" sz="1500">
                <a:solidFill>
                  <a:srgbClr val="980000"/>
                </a:solidFill>
                <a:latin typeface="Calibri"/>
                <a:ea typeface="Calibri"/>
                <a:cs typeface="Calibri"/>
                <a:sym typeface="Calibri"/>
              </a:rPr>
              <a:t>High environmental impact</a:t>
            </a:r>
            <a:endParaRPr b="1" sz="1900">
              <a:solidFill>
                <a:srgbClr val="980000"/>
              </a:solidFill>
              <a:latin typeface="Calibri"/>
              <a:ea typeface="Calibri"/>
              <a:cs typeface="Calibri"/>
              <a:sym typeface="Calibri"/>
            </a:endParaRPr>
          </a:p>
        </p:txBody>
      </p:sp>
      <p:sp>
        <p:nvSpPr>
          <p:cNvPr id="146" name="Google Shape;146;p27"/>
          <p:cNvSpPr/>
          <p:nvPr/>
        </p:nvSpPr>
        <p:spPr>
          <a:xfrm>
            <a:off x="2258600" y="1174950"/>
            <a:ext cx="2078400" cy="34290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2C5F2D"/>
                </a:solidFill>
                <a:latin typeface="Georgia"/>
                <a:ea typeface="Georgia"/>
                <a:cs typeface="Georgia"/>
                <a:sym typeface="Georgia"/>
              </a:rPr>
              <a:t>🐄</a:t>
            </a:r>
            <a:r>
              <a:rPr b="1" lang="en" sz="1800">
                <a:solidFill>
                  <a:schemeClr val="dk1"/>
                </a:solidFill>
                <a:latin typeface="Calibri"/>
                <a:ea typeface="Calibri"/>
                <a:cs typeface="Calibri"/>
                <a:sym typeface="Calibri"/>
              </a:rPr>
              <a:t>Farming of Animals</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Large-scale animal confinement</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Selective breeding of animals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Routine antibiotics &amp; medicines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Overcrowded fish farms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b="1" lang="en" sz="1500">
                <a:solidFill>
                  <a:srgbClr val="38761D"/>
                </a:solidFill>
                <a:latin typeface="Calibri"/>
                <a:ea typeface="Calibri"/>
                <a:cs typeface="Calibri"/>
                <a:sym typeface="Calibri"/>
              </a:rPr>
              <a:t>High yields</a:t>
            </a:r>
            <a:endParaRPr b="1" sz="1500">
              <a:solidFill>
                <a:srgbClr val="38761D"/>
              </a:solidFill>
              <a:latin typeface="Calibri"/>
              <a:ea typeface="Calibri"/>
              <a:cs typeface="Calibri"/>
              <a:sym typeface="Calibri"/>
            </a:endParaRPr>
          </a:p>
          <a:p>
            <a:pPr indent="0" lvl="0" marL="0" rtl="0" algn="l">
              <a:spcBef>
                <a:spcPts val="0"/>
              </a:spcBef>
              <a:spcAft>
                <a:spcPts val="0"/>
              </a:spcAft>
              <a:buNone/>
            </a:pPr>
            <a:r>
              <a:rPr b="1" lang="en" sz="1500">
                <a:solidFill>
                  <a:srgbClr val="980000"/>
                </a:solidFill>
                <a:latin typeface="Calibri"/>
                <a:ea typeface="Calibri"/>
                <a:cs typeface="Calibri"/>
                <a:sym typeface="Calibri"/>
              </a:rPr>
              <a:t>High environmental impact</a:t>
            </a:r>
            <a:endParaRPr b="1" sz="1500">
              <a:solidFill>
                <a:srgbClr val="980000"/>
              </a:solidFill>
              <a:latin typeface="Calibri"/>
              <a:ea typeface="Calibri"/>
              <a:cs typeface="Calibri"/>
              <a:sym typeface="Calibri"/>
            </a:endParaRPr>
          </a:p>
        </p:txBody>
      </p:sp>
      <p:sp>
        <p:nvSpPr>
          <p:cNvPr id="147" name="Google Shape;147;p27"/>
          <p:cNvSpPr/>
          <p:nvPr/>
        </p:nvSpPr>
        <p:spPr>
          <a:xfrm>
            <a:off x="4640950" y="1174950"/>
            <a:ext cx="2078400" cy="3429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2C5F2D"/>
                </a:solidFill>
                <a:latin typeface="Georgia"/>
                <a:ea typeface="Georgia"/>
                <a:cs typeface="Georgia"/>
                <a:sym typeface="Georgia"/>
              </a:rPr>
              <a:t>🍃</a:t>
            </a:r>
            <a:r>
              <a:rPr b="1" lang="en" sz="1800">
                <a:solidFill>
                  <a:schemeClr val="dk1"/>
                </a:solidFill>
                <a:latin typeface="Calibri"/>
                <a:ea typeface="Calibri"/>
                <a:cs typeface="Calibri"/>
                <a:sym typeface="Calibri"/>
              </a:rPr>
              <a:t>Organic Farming</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Natural fertilisers &amp; pesticides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Better animal welfare (if raising animals)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Uses animal manure &amp; by-products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Fewer chemicals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Emphasis on sustainability</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b="1" lang="en" sz="1500">
                <a:solidFill>
                  <a:srgbClr val="274E13"/>
                </a:solidFill>
                <a:latin typeface="Calibri"/>
                <a:ea typeface="Calibri"/>
                <a:cs typeface="Calibri"/>
                <a:sym typeface="Calibri"/>
              </a:rPr>
              <a:t>Low environmental impact</a:t>
            </a:r>
            <a:endParaRPr b="1" sz="1500">
              <a:solidFill>
                <a:srgbClr val="274E13"/>
              </a:solidFill>
              <a:latin typeface="Calibri"/>
              <a:ea typeface="Calibri"/>
              <a:cs typeface="Calibri"/>
              <a:sym typeface="Calibri"/>
            </a:endParaRPr>
          </a:p>
        </p:txBody>
      </p:sp>
      <p:sp>
        <p:nvSpPr>
          <p:cNvPr id="148" name="Google Shape;148;p27"/>
          <p:cNvSpPr/>
          <p:nvPr/>
        </p:nvSpPr>
        <p:spPr>
          <a:xfrm>
            <a:off x="6883950" y="1174950"/>
            <a:ext cx="2078400" cy="3429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2C5F2D"/>
                </a:solidFill>
                <a:latin typeface="Georgia"/>
                <a:ea typeface="Georgia"/>
                <a:cs typeface="Georgia"/>
                <a:sym typeface="Georgia"/>
              </a:rPr>
              <a:t>🌱</a:t>
            </a:r>
            <a:r>
              <a:rPr b="1" lang="en" sz="1800">
                <a:solidFill>
                  <a:schemeClr val="dk1"/>
                </a:solidFill>
                <a:latin typeface="Calibri"/>
                <a:ea typeface="Calibri"/>
                <a:cs typeface="Calibri"/>
                <a:sym typeface="Calibri"/>
              </a:rPr>
              <a:t>Vegan Organic Farming</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Plant-based fertilisers only</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No confined animals or animal by-products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Focus on soil health &amp; ecosystems</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Emphasis on sustainability &amp; biodiversity</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b="1" lang="en" sz="1500">
                <a:solidFill>
                  <a:srgbClr val="274E13"/>
                </a:solidFill>
                <a:latin typeface="Calibri"/>
                <a:ea typeface="Calibri"/>
                <a:cs typeface="Calibri"/>
                <a:sym typeface="Calibri"/>
              </a:rPr>
              <a:t>Low environmental impact</a:t>
            </a:r>
            <a:endParaRPr b="1" sz="1500">
              <a:solidFill>
                <a:srgbClr val="274E13"/>
              </a:solidFill>
              <a:latin typeface="Calibri"/>
              <a:ea typeface="Calibri"/>
              <a:cs typeface="Calibri"/>
              <a:sym typeface="Calibri"/>
            </a:endParaRPr>
          </a:p>
        </p:txBody>
      </p:sp>
      <p:sp>
        <p:nvSpPr>
          <p:cNvPr id="149" name="Google Shape;149;p27"/>
          <p:cNvSpPr/>
          <p:nvPr/>
        </p:nvSpPr>
        <p:spPr>
          <a:xfrm>
            <a:off x="55425" y="630725"/>
            <a:ext cx="4281600" cy="4494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libri"/>
                <a:ea typeface="Calibri"/>
                <a:cs typeface="Calibri"/>
                <a:sym typeface="Calibri"/>
              </a:rPr>
              <a:t>INTENSIVE FARMING</a:t>
            </a:r>
            <a:endParaRPr b="1" sz="2000">
              <a:latin typeface="Calibri"/>
              <a:ea typeface="Calibri"/>
              <a:cs typeface="Calibri"/>
              <a:sym typeface="Calibri"/>
            </a:endParaRPr>
          </a:p>
        </p:txBody>
      </p:sp>
      <p:sp>
        <p:nvSpPr>
          <p:cNvPr id="150" name="Google Shape;150;p27"/>
          <p:cNvSpPr/>
          <p:nvPr/>
        </p:nvSpPr>
        <p:spPr>
          <a:xfrm>
            <a:off x="4640950" y="639825"/>
            <a:ext cx="4281600" cy="4494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libri"/>
                <a:ea typeface="Calibri"/>
                <a:cs typeface="Calibri"/>
                <a:sym typeface="Calibri"/>
              </a:rPr>
              <a:t>EX</a:t>
            </a:r>
            <a:r>
              <a:rPr b="1" lang="en" sz="2000">
                <a:latin typeface="Calibri"/>
                <a:ea typeface="Calibri"/>
                <a:cs typeface="Calibri"/>
                <a:sym typeface="Calibri"/>
              </a:rPr>
              <a:t>TENSIVE FARMING</a:t>
            </a:r>
            <a:endParaRPr b="1" sz="2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nvSpPr>
        <p:spPr>
          <a:xfrm>
            <a:off x="0" y="0"/>
            <a:ext cx="9094200" cy="515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Exit Question</a:t>
            </a:r>
            <a:endParaRPr b="1" sz="2400">
              <a:latin typeface="Calibri"/>
              <a:ea typeface="Calibri"/>
              <a:cs typeface="Calibri"/>
              <a:sym typeface="Calibri"/>
            </a:endParaRPr>
          </a:p>
          <a:p>
            <a:pPr indent="0" lvl="0" marL="0" rtl="0" algn="l">
              <a:spcBef>
                <a:spcPts val="0"/>
              </a:spcBef>
              <a:spcAft>
                <a:spcPts val="0"/>
              </a:spcAft>
              <a:buNone/>
            </a:pPr>
            <a:r>
              <a:rPr lang="en" sz="2300">
                <a:latin typeface="Calibri"/>
                <a:ea typeface="Calibri"/>
                <a:cs typeface="Calibri"/>
                <a:sym typeface="Calibri"/>
              </a:rPr>
              <a:t>Using the information on the previous slide answer one of these questions. </a:t>
            </a:r>
            <a:endParaRPr sz="2300">
              <a:latin typeface="Calibri"/>
              <a:ea typeface="Calibri"/>
              <a:cs typeface="Calibri"/>
              <a:sym typeface="Calibri"/>
            </a:endParaRPr>
          </a:p>
          <a:p>
            <a:pPr indent="0" lvl="0" marL="0" rtl="0" algn="l">
              <a:spcBef>
                <a:spcPts val="0"/>
              </a:spcBef>
              <a:spcAft>
                <a:spcPts val="0"/>
              </a:spcAft>
              <a:buNone/>
            </a:pPr>
            <a:r>
              <a:t/>
            </a:r>
            <a:endParaRPr sz="2300">
              <a:latin typeface="Calibri"/>
              <a:ea typeface="Calibri"/>
              <a:cs typeface="Calibri"/>
              <a:sym typeface="Calibri"/>
            </a:endParaRPr>
          </a:p>
          <a:p>
            <a:pPr indent="0" lvl="0" marL="0" rtl="0" algn="l">
              <a:spcBef>
                <a:spcPts val="0"/>
              </a:spcBef>
              <a:spcAft>
                <a:spcPts val="0"/>
              </a:spcAft>
              <a:buNone/>
            </a:pPr>
            <a:r>
              <a:rPr i="1" lang="en" sz="2300">
                <a:latin typeface="Calibri"/>
                <a:ea typeface="Calibri"/>
                <a:cs typeface="Calibri"/>
                <a:sym typeface="Calibri"/>
              </a:rPr>
              <a:t>Which farming system do you think is most sustainable? Why?</a:t>
            </a:r>
            <a:endParaRPr i="1" sz="2300">
              <a:latin typeface="Calibri"/>
              <a:ea typeface="Calibri"/>
              <a:cs typeface="Calibri"/>
              <a:sym typeface="Calibri"/>
            </a:endParaRPr>
          </a:p>
          <a:p>
            <a:pPr indent="0" lvl="0" marL="0" rtl="0" algn="l">
              <a:spcBef>
                <a:spcPts val="0"/>
              </a:spcBef>
              <a:spcAft>
                <a:spcPts val="0"/>
              </a:spcAft>
              <a:buNone/>
            </a:pPr>
            <a:r>
              <a:t/>
            </a:r>
            <a:endParaRPr sz="2300">
              <a:latin typeface="Calibri"/>
              <a:ea typeface="Calibri"/>
              <a:cs typeface="Calibri"/>
              <a:sym typeface="Calibri"/>
            </a:endParaRPr>
          </a:p>
          <a:p>
            <a:pPr indent="0" lvl="0" marL="0" rtl="0" algn="l">
              <a:spcBef>
                <a:spcPts val="0"/>
              </a:spcBef>
              <a:spcAft>
                <a:spcPts val="0"/>
              </a:spcAft>
              <a:buNone/>
            </a:pPr>
            <a:r>
              <a:rPr lang="en" sz="2300">
                <a:latin typeface="Calibri"/>
                <a:ea typeface="Calibri"/>
                <a:cs typeface="Calibri"/>
                <a:sym typeface="Calibri"/>
              </a:rPr>
              <a:t>Or:</a:t>
            </a:r>
            <a:endParaRPr sz="2300">
              <a:latin typeface="Calibri"/>
              <a:ea typeface="Calibri"/>
              <a:cs typeface="Calibri"/>
              <a:sym typeface="Calibri"/>
            </a:endParaRPr>
          </a:p>
          <a:p>
            <a:pPr indent="0" lvl="0" marL="0" rtl="0" algn="l">
              <a:spcBef>
                <a:spcPts val="0"/>
              </a:spcBef>
              <a:spcAft>
                <a:spcPts val="0"/>
              </a:spcAft>
              <a:buNone/>
            </a:pPr>
            <a:r>
              <a:t/>
            </a:r>
            <a:endParaRPr sz="2300">
              <a:latin typeface="Calibri"/>
              <a:ea typeface="Calibri"/>
              <a:cs typeface="Calibri"/>
              <a:sym typeface="Calibri"/>
            </a:endParaRPr>
          </a:p>
          <a:p>
            <a:pPr indent="0" lvl="0" marL="0" rtl="0" algn="l">
              <a:spcBef>
                <a:spcPts val="0"/>
              </a:spcBef>
              <a:spcAft>
                <a:spcPts val="0"/>
              </a:spcAft>
              <a:buNone/>
            </a:pPr>
            <a:r>
              <a:rPr i="1" lang="en" sz="2300">
                <a:latin typeface="Calibri"/>
                <a:ea typeface="Calibri"/>
                <a:cs typeface="Calibri"/>
                <a:sym typeface="Calibri"/>
              </a:rPr>
              <a:t>Name one benefit and one drawback of using chemicals in farming.</a:t>
            </a:r>
            <a:endParaRPr i="1" sz="2300">
              <a:latin typeface="Calibri"/>
              <a:ea typeface="Calibri"/>
              <a:cs typeface="Calibri"/>
              <a:sym typeface="Calibri"/>
            </a:endParaRPr>
          </a:p>
          <a:p>
            <a:pPr indent="0" lvl="0" marL="0" rtl="0" algn="l">
              <a:spcBef>
                <a:spcPts val="0"/>
              </a:spcBef>
              <a:spcAft>
                <a:spcPts val="0"/>
              </a:spcAft>
              <a:buNone/>
            </a:pPr>
            <a:r>
              <a:t/>
            </a:r>
            <a:endParaRPr sz="2300">
              <a:latin typeface="Calibri"/>
              <a:ea typeface="Calibri"/>
              <a:cs typeface="Calibri"/>
              <a:sym typeface="Calibri"/>
            </a:endParaRPr>
          </a:p>
          <a:p>
            <a:pPr indent="0" lvl="0" marL="0" rtl="0" algn="l">
              <a:spcBef>
                <a:spcPts val="0"/>
              </a:spcBef>
              <a:spcAft>
                <a:spcPts val="0"/>
              </a:spcAft>
              <a:buNone/>
            </a:pPr>
            <a:r>
              <a:rPr lang="en" sz="2300">
                <a:latin typeface="Calibri"/>
                <a:ea typeface="Calibri"/>
                <a:cs typeface="Calibri"/>
                <a:sym typeface="Calibri"/>
              </a:rPr>
              <a:t>In your answer, try to use the following keywords:</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en" sz="2300">
                <a:latin typeface="Calibri"/>
                <a:ea typeface="Calibri"/>
                <a:cs typeface="Calibri"/>
                <a:sym typeface="Calibri"/>
              </a:rPr>
              <a:t>Pesticides</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en" sz="2300">
                <a:latin typeface="Calibri"/>
                <a:ea typeface="Calibri"/>
                <a:cs typeface="Calibri"/>
                <a:sym typeface="Calibri"/>
              </a:rPr>
              <a:t>Nutrients</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en" sz="2300">
                <a:latin typeface="Calibri"/>
                <a:ea typeface="Calibri"/>
                <a:cs typeface="Calibri"/>
                <a:sym typeface="Calibri"/>
              </a:rPr>
              <a:t>Antibiotics</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en" sz="2300">
                <a:latin typeface="Calibri"/>
                <a:ea typeface="Calibri"/>
                <a:cs typeface="Calibri"/>
                <a:sym typeface="Calibri"/>
              </a:rPr>
              <a:t>Yields</a:t>
            </a:r>
            <a:endParaRPr sz="2300">
              <a:latin typeface="Calibri"/>
              <a:ea typeface="Calibri"/>
              <a:cs typeface="Calibri"/>
              <a:sym typeface="Calibri"/>
            </a:endParaRPr>
          </a:p>
        </p:txBody>
      </p:sp>
      <p:pic>
        <p:nvPicPr>
          <p:cNvPr id="156" name="Google Shape;156;p28"/>
          <p:cNvPicPr preferRelativeResize="0"/>
          <p:nvPr/>
        </p:nvPicPr>
        <p:blipFill>
          <a:blip r:embed="rId3">
            <a:alphaModFix/>
          </a:blip>
          <a:stretch>
            <a:fillRect/>
          </a:stretch>
        </p:blipFill>
        <p:spPr>
          <a:xfrm rot="5400000">
            <a:off x="7158826" y="3158325"/>
            <a:ext cx="1985174" cy="19851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9"/>
          <p:cNvPicPr preferRelativeResize="0"/>
          <p:nvPr/>
        </p:nvPicPr>
        <p:blipFill>
          <a:blip r:embed="rId3">
            <a:alphaModFix/>
          </a:blip>
          <a:stretch>
            <a:fillRect/>
          </a:stretch>
        </p:blipFill>
        <p:spPr>
          <a:xfrm rot="5400000">
            <a:off x="7158826" y="3158325"/>
            <a:ext cx="1985174" cy="1985174"/>
          </a:xfrm>
          <a:prstGeom prst="rect">
            <a:avLst/>
          </a:prstGeom>
          <a:noFill/>
          <a:ln>
            <a:noFill/>
          </a:ln>
        </p:spPr>
      </p:pic>
      <p:sp>
        <p:nvSpPr>
          <p:cNvPr id="162" name="Google Shape;162;p29"/>
          <p:cNvSpPr txBox="1"/>
          <p:nvPr/>
        </p:nvSpPr>
        <p:spPr>
          <a:xfrm>
            <a:off x="0" y="0"/>
            <a:ext cx="9094200" cy="498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Extension / Homework</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Options: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Create </a:t>
            </a:r>
            <a:r>
              <a:rPr lang="en" sz="2400">
                <a:latin typeface="Calibri"/>
                <a:ea typeface="Calibri"/>
                <a:cs typeface="Calibri"/>
                <a:sym typeface="Calibri"/>
              </a:rPr>
              <a:t>a comparison table of the different farming methods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Write </a:t>
            </a:r>
            <a:r>
              <a:rPr lang="en" sz="2400">
                <a:latin typeface="Calibri"/>
                <a:ea typeface="Calibri"/>
                <a:cs typeface="Calibri"/>
                <a:sym typeface="Calibri"/>
              </a:rPr>
              <a:t>a paragraph answering: “Should farming rely less on chemicals? Explain.”</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Research </a:t>
            </a:r>
            <a:r>
              <a:rPr lang="en" sz="2400">
                <a:latin typeface="Calibri"/>
                <a:ea typeface="Calibri"/>
                <a:cs typeface="Calibri"/>
                <a:sym typeface="Calibri"/>
              </a:rPr>
              <a:t>plant-based fertilisers and write a paragraph answering: “What are nitrogen fixing plants and why use them over nitrogen fertiliser?”</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Write </a:t>
            </a:r>
            <a:r>
              <a:rPr lang="en" sz="2400">
                <a:latin typeface="Calibri"/>
                <a:ea typeface="Calibri"/>
                <a:cs typeface="Calibri"/>
                <a:sym typeface="Calibri"/>
              </a:rPr>
              <a:t>a short news story on the impact of animal manure from UK factory farms on the environment.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5303" l="0" r="11661" t="0"/>
          <a:stretch/>
        </p:blipFill>
        <p:spPr>
          <a:xfrm>
            <a:off x="6292200" y="2261175"/>
            <a:ext cx="2851799" cy="2882325"/>
          </a:xfrm>
          <a:prstGeom prst="rect">
            <a:avLst/>
          </a:prstGeom>
          <a:noFill/>
          <a:ln>
            <a:noFill/>
          </a:ln>
        </p:spPr>
      </p:pic>
      <p:sp>
        <p:nvSpPr>
          <p:cNvPr id="62" name="Google Shape;62;p14"/>
          <p:cNvSpPr txBox="1"/>
          <p:nvPr/>
        </p:nvSpPr>
        <p:spPr>
          <a:xfrm>
            <a:off x="0" y="0"/>
            <a:ext cx="7240800" cy="471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Learning Objectives</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By the end of this lesson, you will be able to:</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Explain what </a:t>
            </a:r>
            <a:r>
              <a:rPr b="1" lang="en" sz="2200">
                <a:latin typeface="Calibri"/>
                <a:ea typeface="Calibri"/>
                <a:cs typeface="Calibri"/>
                <a:sym typeface="Calibri"/>
              </a:rPr>
              <a:t>organic </a:t>
            </a:r>
            <a:r>
              <a:rPr lang="en" sz="2200">
                <a:latin typeface="Calibri"/>
                <a:ea typeface="Calibri"/>
                <a:cs typeface="Calibri"/>
                <a:sym typeface="Calibri"/>
              </a:rPr>
              <a:t>farming and </a:t>
            </a:r>
            <a:r>
              <a:rPr b="1" lang="en" sz="2200">
                <a:latin typeface="Calibri"/>
                <a:ea typeface="Calibri"/>
                <a:cs typeface="Calibri"/>
                <a:sym typeface="Calibri"/>
              </a:rPr>
              <a:t>vegan organic</a:t>
            </a:r>
            <a:r>
              <a:rPr lang="en" sz="2200">
                <a:latin typeface="Calibri"/>
                <a:ea typeface="Calibri"/>
                <a:cs typeface="Calibri"/>
                <a:sym typeface="Calibri"/>
              </a:rPr>
              <a:t> farming are</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Describe what </a:t>
            </a:r>
            <a:r>
              <a:rPr b="1" lang="en" sz="2200">
                <a:latin typeface="Calibri"/>
                <a:ea typeface="Calibri"/>
                <a:cs typeface="Calibri"/>
                <a:sym typeface="Calibri"/>
              </a:rPr>
              <a:t>fertilisers </a:t>
            </a:r>
            <a:r>
              <a:rPr lang="en" sz="2200">
                <a:latin typeface="Calibri"/>
                <a:ea typeface="Calibri"/>
                <a:cs typeface="Calibri"/>
                <a:sym typeface="Calibri"/>
              </a:rPr>
              <a:t>and </a:t>
            </a:r>
            <a:r>
              <a:rPr b="1" lang="en" sz="2200">
                <a:latin typeface="Calibri"/>
                <a:ea typeface="Calibri"/>
                <a:cs typeface="Calibri"/>
                <a:sym typeface="Calibri"/>
              </a:rPr>
              <a:t>pesticides </a:t>
            </a:r>
            <a:r>
              <a:rPr lang="en" sz="2200">
                <a:latin typeface="Calibri"/>
                <a:ea typeface="Calibri"/>
                <a:cs typeface="Calibri"/>
                <a:sym typeface="Calibri"/>
              </a:rPr>
              <a:t>do</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Compare </a:t>
            </a:r>
            <a:r>
              <a:rPr b="1" lang="en" sz="2200">
                <a:latin typeface="Calibri"/>
                <a:ea typeface="Calibri"/>
                <a:cs typeface="Calibri"/>
                <a:sym typeface="Calibri"/>
              </a:rPr>
              <a:t>natural </a:t>
            </a:r>
            <a:r>
              <a:rPr lang="en" sz="2200">
                <a:latin typeface="Calibri"/>
                <a:ea typeface="Calibri"/>
                <a:cs typeface="Calibri"/>
                <a:sym typeface="Calibri"/>
              </a:rPr>
              <a:t>and </a:t>
            </a:r>
            <a:r>
              <a:rPr b="1" lang="en" sz="2200">
                <a:latin typeface="Calibri"/>
                <a:ea typeface="Calibri"/>
                <a:cs typeface="Calibri"/>
                <a:sym typeface="Calibri"/>
              </a:rPr>
              <a:t>synthetic </a:t>
            </a:r>
            <a:r>
              <a:rPr lang="en" sz="2200">
                <a:latin typeface="Calibri"/>
                <a:ea typeface="Calibri"/>
                <a:cs typeface="Calibri"/>
                <a:sym typeface="Calibri"/>
              </a:rPr>
              <a:t>fertilisers and pesticides</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Identify chemicals used in animal farming and their impacts</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Compare organic, vegan organic, and </a:t>
            </a:r>
            <a:r>
              <a:rPr b="1" lang="en" sz="2200">
                <a:latin typeface="Calibri"/>
                <a:ea typeface="Calibri"/>
                <a:cs typeface="Calibri"/>
                <a:sym typeface="Calibri"/>
              </a:rPr>
              <a:t>intensive </a:t>
            </a:r>
            <a:r>
              <a:rPr lang="en" sz="2200">
                <a:latin typeface="Calibri"/>
                <a:ea typeface="Calibri"/>
                <a:cs typeface="Calibri"/>
                <a:sym typeface="Calibri"/>
              </a:rPr>
              <a:t>farming systems</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rot="5400000">
            <a:off x="5360775" y="1360275"/>
            <a:ext cx="3783225" cy="3783225"/>
          </a:xfrm>
          <a:prstGeom prst="rect">
            <a:avLst/>
          </a:prstGeom>
          <a:noFill/>
          <a:ln>
            <a:noFill/>
          </a:ln>
        </p:spPr>
      </p:pic>
      <p:sp>
        <p:nvSpPr>
          <p:cNvPr id="68" name="Google Shape;68;p15"/>
          <p:cNvSpPr txBox="1"/>
          <p:nvPr/>
        </p:nvSpPr>
        <p:spPr>
          <a:xfrm>
            <a:off x="0" y="0"/>
            <a:ext cx="90942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Round-robin</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How do farmers help crops grow and protect them from pests?</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1. Write two ideas</a:t>
            </a:r>
            <a:endParaRPr sz="2400">
              <a:latin typeface="Calibri"/>
              <a:ea typeface="Calibri"/>
              <a:cs typeface="Calibri"/>
              <a:sym typeface="Calibri"/>
            </a:endParaRPr>
          </a:p>
          <a:p>
            <a:pPr indent="0" lvl="0" marL="0" rtl="0" algn="l">
              <a:spcBef>
                <a:spcPts val="0"/>
              </a:spcBef>
              <a:spcAft>
                <a:spcPts val="0"/>
              </a:spcAft>
              <a:buNone/>
            </a:pPr>
            <a:r>
              <a:rPr lang="en" sz="2400">
                <a:latin typeface="Calibri"/>
                <a:ea typeface="Calibri"/>
                <a:cs typeface="Calibri"/>
                <a:sym typeface="Calibri"/>
              </a:rPr>
              <a:t>2. Take turns to share on your table</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6099225" y="651050"/>
            <a:ext cx="2994974" cy="4492450"/>
          </a:xfrm>
          <a:prstGeom prst="rect">
            <a:avLst/>
          </a:prstGeom>
          <a:noFill/>
          <a:ln>
            <a:noFill/>
          </a:ln>
        </p:spPr>
      </p:pic>
      <p:sp>
        <p:nvSpPr>
          <p:cNvPr id="74" name="Google Shape;74;p16"/>
          <p:cNvSpPr txBox="1"/>
          <p:nvPr/>
        </p:nvSpPr>
        <p:spPr>
          <a:xfrm>
            <a:off x="0" y="0"/>
            <a:ext cx="9094200" cy="514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Modern agriculture doesn’t just use scarecrows it uses </a:t>
            </a:r>
            <a:r>
              <a:rPr b="1" i="1" lang="en" sz="2400">
                <a:latin typeface="Calibri"/>
                <a:ea typeface="Calibri"/>
                <a:cs typeface="Calibri"/>
                <a:sym typeface="Calibri"/>
              </a:rPr>
              <a:t>agrochemicals</a:t>
            </a:r>
            <a:r>
              <a:rPr b="1" lang="en" sz="2400">
                <a:latin typeface="Calibri"/>
                <a:ea typeface="Calibri"/>
                <a:cs typeface="Calibri"/>
                <a:sym typeface="Calibri"/>
              </a:rPr>
              <a:t>!</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Agrochemicals include:</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Pesticides (to kill pests)</a:t>
            </a:r>
            <a:endParaRPr sz="2400">
              <a:latin typeface="Calibri"/>
              <a:ea typeface="Calibri"/>
              <a:cs typeface="Calibri"/>
              <a:sym typeface="Calibri"/>
            </a:endParaRPr>
          </a:p>
          <a:p>
            <a:pPr indent="-381000" lvl="1" marL="914400" rtl="0" algn="l">
              <a:spcBef>
                <a:spcPts val="0"/>
              </a:spcBef>
              <a:spcAft>
                <a:spcPts val="0"/>
              </a:spcAft>
              <a:buSzPts val="2400"/>
              <a:buFont typeface="Calibri"/>
              <a:buChar char="○"/>
            </a:pPr>
            <a:r>
              <a:rPr lang="en" sz="2400">
                <a:latin typeface="Calibri"/>
                <a:ea typeface="Calibri"/>
                <a:cs typeface="Calibri"/>
                <a:sym typeface="Calibri"/>
              </a:rPr>
              <a:t>Insecticide (to kill insects)</a:t>
            </a:r>
            <a:endParaRPr sz="2400">
              <a:latin typeface="Calibri"/>
              <a:ea typeface="Calibri"/>
              <a:cs typeface="Calibri"/>
              <a:sym typeface="Calibri"/>
            </a:endParaRPr>
          </a:p>
          <a:p>
            <a:pPr indent="-381000" lvl="1" marL="914400" rtl="0" algn="l">
              <a:spcBef>
                <a:spcPts val="0"/>
              </a:spcBef>
              <a:spcAft>
                <a:spcPts val="0"/>
              </a:spcAft>
              <a:buSzPts val="2400"/>
              <a:buFont typeface="Calibri"/>
              <a:buChar char="○"/>
            </a:pPr>
            <a:r>
              <a:rPr lang="en" sz="2400">
                <a:latin typeface="Calibri"/>
                <a:ea typeface="Calibri"/>
                <a:cs typeface="Calibri"/>
                <a:sym typeface="Calibri"/>
              </a:rPr>
              <a:t>Herbicides (to kill unwanted plants)</a:t>
            </a:r>
            <a:endParaRPr sz="2400">
              <a:solidFill>
                <a:schemeClr val="dk1"/>
              </a:solidFill>
              <a:latin typeface="Calibri"/>
              <a:ea typeface="Calibri"/>
              <a:cs typeface="Calibri"/>
              <a:sym typeface="Calibri"/>
            </a:endParaRPr>
          </a:p>
          <a:p>
            <a:pPr indent="-381000" lvl="1" marL="914400" rtl="0" algn="l">
              <a:spcBef>
                <a:spcPts val="0"/>
              </a:spcBef>
              <a:spcAft>
                <a:spcPts val="0"/>
              </a:spcAft>
              <a:buSzPts val="2400"/>
              <a:buFont typeface="Calibri"/>
              <a:buChar char="○"/>
            </a:pPr>
            <a:r>
              <a:rPr lang="en" sz="2400">
                <a:latin typeface="Calibri"/>
                <a:ea typeface="Calibri"/>
                <a:cs typeface="Calibri"/>
                <a:sym typeface="Calibri"/>
              </a:rPr>
              <a:t>Fungicides (to kill fungi and mould)</a:t>
            </a:r>
            <a:endParaRPr sz="2400">
              <a:solidFill>
                <a:schemeClr val="dk1"/>
              </a:solidFill>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Fertilisers (to boost plant growth)</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Can you think of any problems these might cause? </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i="1" lang="en" sz="1700">
                <a:latin typeface="Calibri"/>
                <a:ea typeface="Calibri"/>
                <a:cs typeface="Calibri"/>
                <a:sym typeface="Calibri"/>
              </a:rPr>
              <a:t>Farmers can also use natural products or </a:t>
            </a:r>
            <a:endParaRPr i="1" sz="1700">
              <a:latin typeface="Calibri"/>
              <a:ea typeface="Calibri"/>
              <a:cs typeface="Calibri"/>
              <a:sym typeface="Calibri"/>
            </a:endParaRPr>
          </a:p>
          <a:p>
            <a:pPr indent="0" lvl="0" marL="0" rtl="0" algn="l">
              <a:spcBef>
                <a:spcPts val="0"/>
              </a:spcBef>
              <a:spcAft>
                <a:spcPts val="0"/>
              </a:spcAft>
              <a:buNone/>
            </a:pPr>
            <a:r>
              <a:rPr i="1" lang="en" sz="1700">
                <a:solidFill>
                  <a:schemeClr val="dk1"/>
                </a:solidFill>
                <a:latin typeface="Calibri"/>
                <a:ea typeface="Calibri"/>
                <a:cs typeface="Calibri"/>
                <a:sym typeface="Calibri"/>
              </a:rPr>
              <a:t>electronic pest repellents. </a:t>
            </a:r>
            <a:endParaRPr i="1" sz="17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5945450" y="3011125"/>
            <a:ext cx="3198551" cy="2132375"/>
          </a:xfrm>
          <a:prstGeom prst="rect">
            <a:avLst/>
          </a:prstGeom>
          <a:noFill/>
          <a:ln>
            <a:noFill/>
          </a:ln>
          <a:effectLst>
            <a:outerShdw blurRad="57150" rotWithShape="0" algn="bl" dir="5400000" dist="19050">
              <a:srgbClr val="000000">
                <a:alpha val="50000"/>
              </a:srgbClr>
            </a:outerShdw>
          </a:effectLst>
        </p:spPr>
      </p:pic>
      <p:sp>
        <p:nvSpPr>
          <p:cNvPr id="80" name="Google Shape;80;p17"/>
          <p:cNvSpPr txBox="1"/>
          <p:nvPr/>
        </p:nvSpPr>
        <p:spPr>
          <a:xfrm>
            <a:off x="0" y="0"/>
            <a:ext cx="90942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What is Organic Farming?</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Key Characteristics:</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Uses </a:t>
            </a:r>
            <a:r>
              <a:rPr b="1" lang="en" sz="2400">
                <a:latin typeface="Calibri"/>
                <a:ea typeface="Calibri"/>
                <a:cs typeface="Calibri"/>
                <a:sym typeface="Calibri"/>
              </a:rPr>
              <a:t>natural </a:t>
            </a:r>
            <a:r>
              <a:rPr lang="en" sz="2400">
                <a:latin typeface="Calibri"/>
                <a:ea typeface="Calibri"/>
                <a:cs typeface="Calibri"/>
                <a:sym typeface="Calibri"/>
              </a:rPr>
              <a:t>fertilisers (</a:t>
            </a:r>
            <a:r>
              <a:rPr b="1" lang="en" sz="2400">
                <a:latin typeface="Calibri"/>
                <a:ea typeface="Calibri"/>
                <a:cs typeface="Calibri"/>
                <a:sym typeface="Calibri"/>
              </a:rPr>
              <a:t>manure</a:t>
            </a:r>
            <a:r>
              <a:rPr lang="en" sz="2400">
                <a:latin typeface="Calibri"/>
                <a:ea typeface="Calibri"/>
                <a:cs typeface="Calibri"/>
                <a:sym typeface="Calibri"/>
              </a:rPr>
              <a:t>, </a:t>
            </a:r>
            <a:r>
              <a:rPr b="1" lang="en" sz="2400">
                <a:latin typeface="Calibri"/>
                <a:ea typeface="Calibri"/>
                <a:cs typeface="Calibri"/>
                <a:sym typeface="Calibri"/>
              </a:rPr>
              <a:t>compost</a:t>
            </a:r>
            <a:r>
              <a:rPr lang="en" sz="2400">
                <a:latin typeface="Calibri"/>
                <a:ea typeface="Calibri"/>
                <a:cs typeface="Calibri"/>
                <a:sym typeface="Calibri"/>
              </a:rPr>
              <a:t>)</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Avoids most synthetic chemicals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Uses </a:t>
            </a:r>
            <a:r>
              <a:rPr b="1" lang="en" sz="2400">
                <a:latin typeface="Calibri"/>
                <a:ea typeface="Calibri"/>
                <a:cs typeface="Calibri"/>
                <a:sym typeface="Calibri"/>
              </a:rPr>
              <a:t>natural pest control</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Encourages </a:t>
            </a:r>
            <a:r>
              <a:rPr b="1" lang="en" sz="2400">
                <a:latin typeface="Calibri"/>
                <a:ea typeface="Calibri"/>
                <a:cs typeface="Calibri"/>
                <a:sym typeface="Calibri"/>
              </a:rPr>
              <a:t>biodiversity</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May still use animal by-products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often overlaps with </a:t>
            </a:r>
            <a:r>
              <a:rPr b="1" lang="en" sz="2400">
                <a:latin typeface="Calibri"/>
                <a:ea typeface="Calibri"/>
                <a:cs typeface="Calibri"/>
                <a:sym typeface="Calibri"/>
              </a:rPr>
              <a:t>permaculture </a:t>
            </a:r>
            <a:r>
              <a:rPr lang="en" sz="2400">
                <a:latin typeface="Calibri"/>
                <a:ea typeface="Calibri"/>
                <a:cs typeface="Calibri"/>
                <a:sym typeface="Calibri"/>
              </a:rPr>
              <a:t>and </a:t>
            </a:r>
            <a:endParaRPr sz="2400">
              <a:latin typeface="Calibri"/>
              <a:ea typeface="Calibri"/>
              <a:cs typeface="Calibri"/>
              <a:sym typeface="Calibri"/>
            </a:endParaRPr>
          </a:p>
          <a:p>
            <a:pPr indent="0" lvl="0" marL="457200" rtl="0" algn="l">
              <a:spcBef>
                <a:spcPts val="0"/>
              </a:spcBef>
              <a:spcAft>
                <a:spcPts val="0"/>
              </a:spcAft>
              <a:buNone/>
            </a:pPr>
            <a:r>
              <a:rPr b="1" lang="en" sz="2400">
                <a:latin typeface="Calibri"/>
                <a:ea typeface="Calibri"/>
                <a:cs typeface="Calibri"/>
                <a:sym typeface="Calibri"/>
              </a:rPr>
              <a:t>regenerative </a:t>
            </a:r>
            <a:r>
              <a:rPr lang="en" sz="2400">
                <a:latin typeface="Calibri"/>
                <a:ea typeface="Calibri"/>
                <a:cs typeface="Calibri"/>
                <a:sym typeface="Calibri"/>
              </a:rPr>
              <a:t>farming</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
        <p:nvSpPr>
          <p:cNvPr id="81" name="Google Shape;81;p17"/>
          <p:cNvSpPr/>
          <p:nvPr/>
        </p:nvSpPr>
        <p:spPr>
          <a:xfrm>
            <a:off x="339975" y="4081500"/>
            <a:ext cx="5978400" cy="1062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latin typeface="Calibri"/>
                <a:ea typeface="Calibri"/>
                <a:cs typeface="Calibri"/>
                <a:sym typeface="Calibri"/>
              </a:rPr>
              <a:t>Permaculture</a:t>
            </a:r>
            <a:r>
              <a:rPr lang="en" sz="1800">
                <a:latin typeface="Calibri"/>
                <a:ea typeface="Calibri"/>
                <a:cs typeface="Calibri"/>
                <a:sym typeface="Calibri"/>
              </a:rPr>
              <a:t>, or permanent agriculture, is a farming system that mimics the patterns, relationships, and resilience found in natural ecosystems to create sustainable, self-sufficient, and productive agriculture.</a:t>
            </a:r>
            <a:endParaRPr sz="1800">
              <a:latin typeface="Calibri"/>
              <a:ea typeface="Calibri"/>
              <a:cs typeface="Calibri"/>
              <a:sym typeface="Calibri"/>
            </a:endParaRPr>
          </a:p>
        </p:txBody>
      </p:sp>
      <p:sp>
        <p:nvSpPr>
          <p:cNvPr id="82" name="Google Shape;82;p17"/>
          <p:cNvSpPr/>
          <p:nvPr/>
        </p:nvSpPr>
        <p:spPr>
          <a:xfrm>
            <a:off x="6802725" y="318200"/>
            <a:ext cx="2196900" cy="10620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latin typeface="Calibri"/>
                <a:ea typeface="Calibri"/>
                <a:cs typeface="Calibri"/>
                <a:sym typeface="Calibri"/>
              </a:rPr>
              <a:t>Includes farmed animals and uses animal by-products</a:t>
            </a:r>
            <a:endParaRPr b="1" sz="1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descr="What is Organic Farming? | Agriculture | Biology | FuseSchool&#10;&#10;As populations have grown, farming practices have become more intensified to maximise crop yields and ensure we can feed the ever growing population. Fertilisers and pesticides are used on crops, and animals may be kept inside in more densely packed sheds to maximise milk yields, or egg production, or speed up the time needed for the animal to be ready to be sent to market for meat.&#10;&#10;An alternative to conventional farming is organic farming. &#10;&#10;Organic farming currently accounts for about 1% of agricultural land worldwide. It focuses on sustainability and is thought to have less detrimental effects on the environment than conventional farming. This has led to it being proposed as an alternative to conventional agriculture for helping to overcome the climate change crisis we are currently experiencing. The debate continues, as it is not a perfect solution.&#10;&#10;In theory, organic farming should not use chemical fertilisers, herbicides and pesticides or feed additives for livestock. It requires the farmer to use more natural alternatives. This results in lower yields, but the farmer can sell their produce at a higher price because consumers believe the produce is of a higher quality.&#10;&#10;Instead of fertilisers, manure is used. This recycles waste and improves the soil structure. However, it is smelly and more difficult to apply than chemical fertilisers, and also means the farmer has less control over the mineral content they are putting into their soils.&#10;&#10;Crop rotation is used to reduce disease building up in the soils and to strengthen the soil composition. Certain crops, such as the legume family - so peas and beans, fix nitrogen from the air and increase the nitrates in the soil. This makes the soil much more fertile, and so farmers rotate legumes with their other crops. Growing multiple crops is however less efficient and produces lower yields than specialising in one or few crops however.&#10;&#10;Instead of using herbicides, weeding is the preferred organic farming technique. This is of course much more environmentally friendly because it is chemical free but it is very labour intensive. Although this does mean more jobs available, which is a great thing.&#10;&#10;Organic farming is thought to maintain the biodiversity better than conventional farming because fewer chemicals are used. There are more bumble bees and insects in an area because pesticides haven’t been used. Weeds and non-crop plants can grow as herbicides aren’t used. Biodiversity benefits the food chain across all levels, from the plants up to the foxes.&#10;&#10;These are the theories of organic farming, and is how we farmed for the one hundred thousand years before the industrial revolution. It is generally thought that organic farming is much better for biodiversity, and also produces a healthier product because less chemicals are used on it. &#10;&#10;In the second video on organic farming, we will look at some of the problems of organic farming, and the reality of what it means to be an organic farm.&#10;&#10;Part 2: https://youtu.be/QpkKW45cHaA&#10;&#10;&#10;SUPPORT US ON PATREON&#10;https://www.patreon.com/fuseschool&#10;&#10;SUBSCRIBE to the FuseSchool YouTube channel for many more educational videos. Our teachers and animators come together to make fun &amp; easy-to-understand videos in Chemistry, Biology, Physics, Maths &amp; ICT.&#10;&#10;VISIT us at www.fuseschool.org, where all of our videos are carefully organised into topics and specific orders, and to see what else we have on offer. Comment, like and share with other learners. You can both ask and answer questions, and teachers will get back to you.&#10;&#10;These videos can be used in a flipped classroom model or as a revision aid. &#10;&#10;Find all of our Chemistry videos here: https://www.youtube.com/playlist?list=PLW0gavSzhMlReKGMVfUt6YuNQsO0bqSMV&#10;&#10;Find all of our Biology videos here: https://www.youtube.com/playlist?list=PLW0gavSzhMlQYSpKryVcEr3ERup5SxHl0&#10;&#10;Find all of our Physics videos here: https://www.youtube.com/playlist?list=PLW0gavSzhMlTWm6Sr5uN2Uv5TXHiZUq8b&#10;&#10;Find all of our Maths videos here: https://www.youtube.com/playlist?list=PLW0gavSzhMlTKBNbHH5u1SNnsrOaacKLu&#10;&#10;Instagram: https://www.instagram.com/fuseschool/&#10;Facebook: https://www.facebook.com/fuseschool/&#10;Twitter: https://twitter.com/fuseSchool&#10;&#10;Access a deeper Learning Experience in the FuseSchool platform and app: www.fuseschool.org&#10;Follow us: http://www.youtube.com/fuseschool&#10;Befriend us: http://www.facebook.com/fuseschool&#10;&#10;This is an Open Educational Resource. If you would like to use the video, please contact us: info@fuseschool.org" id="87" name="Google Shape;87;p18" title="What is Organic Farming? | Agriculture | Biology | FuseSchool">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The Pros and Cons of Organic Farming | Ecology and Environment | Biology | FuseSchool&#10;&#10;In this video https://www.youtube.com/watch?v=WhOrIUlrnPo we looked at the key principles of organic farming - the use of more natural alternatives instead of chemical fertilisers, herbicides and pesticides or feed additives for livestock. This all sounds great, but there is more to the story. &#10;&#10;Organic farming isn’t all good. The yields are lower because more produce is damaged by pests, and carefully selected chemical pesticides cannot be used. With an ever-growing world population, we have limited land to feed everyone from. So should we therefore just focus on maximising yields? &#10;&#10;Or to get the same yields, more land would need to be farmed. Where would this surplus land come from - cutting down our remaining forests and rainforests? This would be far worse for the environment both in terms of climate change and biodiversity. &#10;&#10;A study in the UK found that a litre of organic milk requires 80% more land than conventional milk to produce. That’s a lot more land, and makes you wonder whether organic foods are a luxury the world just cannot afford to provide. &#10;&#10;Interestingly, it has been found that some organic farming methods require more water than non-organic alternatives; a huge problem as droughts become more regular and water more scarce. &#10;&#10;Organic is not necessarily better for the environment either. Organic dairy farms do actually produce more methane per cow than conventional farms because of the diet of the cattle: organic cows apparently burp twice as much as conventional cows!! As methane is a greenhouse gas, this does not bode well for global warming. &#10;&#10;You also need to consider the airmiles of your produce… in the UK most of the organic food is imported, so if there is a conventionally farmed alternative from a local source then it may be better for the environment to opt for that product. &#10;&#10;Scientists are still fiercely debating whether conventional or organic farming has a larger environmental footprint; so I am not expecting you to have a clear opinion either! &#10;&#10;It is actually a big misconception that organic farms cannot use any pesticides; they can because without them, the crop yields would be much too low for the farm to be sustained. Organic farmers can use both synthetic and natural kinds of pesticides, but some of the regular pesticide chemicals are banned on organic farms. As fewer chemicals are used, there is less risk of chemicals remaining on the food, which can only be a good thing for consumers. &#10;&#10;Scientists are still debating the pros and cons of organic farming in comparison to conventional farming, and there is plenty of information you can read online. The tricky part is that most articles are very biased so don’t be swayed by the first article you read. &#10;&#10;The principles of organic farming are obviously very good for the environment, but in reality yields matter. There is a balance to be found between looking after our soils and environment, and so employing organic strategies such as crop rotations, but having a limited amount of agricultural land and an ever-growing population. &#10;&#10;Many conventional farmers employ organic strategies to do their best for the soil structure and local biodiversity, but make use of chemicals in the lowest levels possible whilst still maintaining yields.&#10;&#10;&#10;&#10;SUPPORT US ON PATREON&#10;https://www.patreon.com/fuseschool&#10;&#10;SUBSCRIBE to the FuseSchool YouTube channel for many more educational videos. Our teachers and animators come together to make fun &amp; easy-to-understand videos in Chemistry, Biology, Physics, Maths &amp; ICT.&#10;&#10;VISIT us at www.fuseschool.org, where all of our videos are carefully organised into topics and specific orders, and to see what else we have on offer. Comment, like and share with other learners. You can both ask and answer questions, and teachers will get back to you.&#10;&#10;These videos can be used in a flipped classroom model or as a revision aid. &#10;&#10;Find all of our Chemistry videos here: https://www.youtube.com/playlist?list=PLW0gavSzhMlReKGMVfUt6YuNQsO0bqSMV&#10;&#10;Find all of our Biology videos here: https://www.youtube.com/playlist?list=PLW0gavSzhMlQYSpKryVcEr3ERup5SxHl0&#10;&#10;Find all of our Physics videos here: https://www.youtube.com/playlist?list=PLW0gavSzhMlTWm6Sr5uN2Uv5TXHiZUq8b&#10;&#10;Find all of our Maths videos here: https://www.youtube.com/playlist?list=PLW0gavSzhMlTKBNbHH5u1SNnsrOaacKLu&#10;&#10;Instagram: https://www.instagram.com/fuseschool/&#10;Facebook: https://www.facebook.com/fuseschool/&#10;Twitter: https://twitter.com/fuseSchool&#10;&#10;Access a deeper Learning Experience in the FuseSchool platform and app: www.fuseschool.org&#10;Follow us: http://www.youtube.com/fuseschool&#10;Befriend us: http://www.facebook.com/fuseschool&#10;&#10;This is an Open Educational Resource. If you would like to use the video, please contact us: info@fuseschool.org" id="92" name="Google Shape;92;p19" title="The Pros and Cons of Organic Farming | Ecology and Environment | Biology | FuseSchool">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0"/>
          <p:cNvPicPr preferRelativeResize="0"/>
          <p:nvPr/>
        </p:nvPicPr>
        <p:blipFill>
          <a:blip r:embed="rId3">
            <a:alphaModFix/>
          </a:blip>
          <a:stretch>
            <a:fillRect/>
          </a:stretch>
        </p:blipFill>
        <p:spPr>
          <a:xfrm>
            <a:off x="6033000" y="3157604"/>
            <a:ext cx="3111000" cy="1985896"/>
          </a:xfrm>
          <a:prstGeom prst="rect">
            <a:avLst/>
          </a:prstGeom>
          <a:noFill/>
          <a:ln>
            <a:noFill/>
          </a:ln>
        </p:spPr>
      </p:pic>
      <p:sp>
        <p:nvSpPr>
          <p:cNvPr id="98" name="Google Shape;98;p20"/>
          <p:cNvSpPr txBox="1"/>
          <p:nvPr/>
        </p:nvSpPr>
        <p:spPr>
          <a:xfrm>
            <a:off x="0" y="0"/>
            <a:ext cx="90942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What is Vegan Organic Farming?</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Key Characteristics:</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No farmed animals</a:t>
            </a:r>
            <a:r>
              <a:rPr lang="en" sz="2400">
                <a:latin typeface="Calibri"/>
                <a:ea typeface="Calibri"/>
                <a:cs typeface="Calibri"/>
                <a:sym typeface="Calibri"/>
              </a:rPr>
              <a:t> in the system</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Uses </a:t>
            </a:r>
            <a:r>
              <a:rPr b="1" lang="en" sz="2400">
                <a:latin typeface="Calibri"/>
                <a:ea typeface="Calibri"/>
                <a:cs typeface="Calibri"/>
                <a:sym typeface="Calibri"/>
              </a:rPr>
              <a:t>plant-based compost</a:t>
            </a:r>
            <a:r>
              <a:rPr lang="en" sz="2400">
                <a:latin typeface="Calibri"/>
                <a:ea typeface="Calibri"/>
                <a:cs typeface="Calibri"/>
                <a:sym typeface="Calibri"/>
              </a:rPr>
              <a:t> &amp; </a:t>
            </a:r>
            <a:r>
              <a:rPr b="1" lang="en" sz="2400">
                <a:latin typeface="Calibri"/>
                <a:ea typeface="Calibri"/>
                <a:cs typeface="Calibri"/>
                <a:sym typeface="Calibri"/>
              </a:rPr>
              <a:t>green manures</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 sz="2400">
                <a:latin typeface="Calibri"/>
                <a:ea typeface="Calibri"/>
                <a:cs typeface="Calibri"/>
                <a:sym typeface="Calibri"/>
              </a:rPr>
              <a:t>Crop rotation</a:t>
            </a:r>
            <a:r>
              <a:rPr lang="en" sz="2400">
                <a:latin typeface="Calibri"/>
                <a:ea typeface="Calibri"/>
                <a:cs typeface="Calibri"/>
                <a:sym typeface="Calibri"/>
              </a:rPr>
              <a:t> for soil health</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Aligns with </a:t>
            </a:r>
            <a:r>
              <a:rPr b="1" lang="en" sz="2400">
                <a:latin typeface="Calibri"/>
                <a:ea typeface="Calibri"/>
                <a:cs typeface="Calibri"/>
                <a:sym typeface="Calibri"/>
              </a:rPr>
              <a:t>permaculture </a:t>
            </a:r>
            <a:r>
              <a:rPr lang="en" sz="2400">
                <a:latin typeface="Calibri"/>
                <a:ea typeface="Calibri"/>
                <a:cs typeface="Calibri"/>
                <a:sym typeface="Calibri"/>
              </a:rPr>
              <a:t>and </a:t>
            </a:r>
            <a:r>
              <a:rPr b="1" lang="en" sz="2400">
                <a:latin typeface="Calibri"/>
                <a:ea typeface="Calibri"/>
                <a:cs typeface="Calibri"/>
                <a:sym typeface="Calibri"/>
              </a:rPr>
              <a:t>regenerative </a:t>
            </a:r>
            <a:r>
              <a:rPr lang="en" sz="2400">
                <a:latin typeface="Calibri"/>
                <a:ea typeface="Calibri"/>
                <a:cs typeface="Calibri"/>
                <a:sym typeface="Calibri"/>
              </a:rPr>
              <a:t>farming</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No animal manure, bone meal, or animal inputs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Focuses on soil health, biodiversity &amp; </a:t>
            </a:r>
            <a:r>
              <a:rPr b="1" lang="en" sz="2400">
                <a:latin typeface="Calibri"/>
                <a:ea typeface="Calibri"/>
                <a:cs typeface="Calibri"/>
                <a:sym typeface="Calibri"/>
              </a:rPr>
              <a:t>ethics</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Encourages </a:t>
            </a:r>
            <a:r>
              <a:rPr b="1" lang="en" sz="2400">
                <a:latin typeface="Calibri"/>
                <a:ea typeface="Calibri"/>
                <a:cs typeface="Calibri"/>
                <a:sym typeface="Calibri"/>
              </a:rPr>
              <a:t>wildlife </a:t>
            </a:r>
            <a:r>
              <a:rPr lang="en" sz="2400">
                <a:latin typeface="Calibri"/>
                <a:ea typeface="Calibri"/>
                <a:cs typeface="Calibri"/>
                <a:sym typeface="Calibri"/>
              </a:rPr>
              <a:t>(not farmed animals)</a:t>
            </a:r>
            <a:endParaRPr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
        <p:nvSpPr>
          <p:cNvPr id="99" name="Google Shape;99;p20"/>
          <p:cNvSpPr/>
          <p:nvPr/>
        </p:nvSpPr>
        <p:spPr>
          <a:xfrm>
            <a:off x="4088275" y="4219025"/>
            <a:ext cx="2230200" cy="924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latin typeface="Calibri"/>
                <a:ea typeface="Calibri"/>
                <a:cs typeface="Calibri"/>
                <a:sym typeface="Calibri"/>
              </a:rPr>
              <a:t>No farmed animals, plant-based only</a:t>
            </a:r>
            <a:endParaRPr b="1"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A pioneer in plant-based agriculture, Iain Tolhurst has been a practising organic vegetable producer since 1976. &#10;&#10;Specialising in a &quot;systems approach” to farming, Tolhurst, has developed a stockfree approach to farming — the use of green manures, crop rotations &amp; sustainable practices without recourse to inputs such as animal manures or animal by-products.&#10;&#10;Together with business partner Lin, Iain Tolhurst started Tolhurst Organic more than 25 years ago producing seasonal organically grown food on 18 acres of land in Oxfordshire.&#10;&#10;Stockfree farming is one of the many ways of Living With The Land.&#10;&#10;------ &#10;&#10;Narrated by the poet and writer Benjamin Zephaniah http://benjaminzephaniah.com&#10;&#10;Produced by Permaculture People | http://permaculturepeopleuk.tumblr.com&#10;for Permaculture magazine | http://permaculture.co.uk&#10;&#10;Logo designed by HIP Permaculture | http://hippermaculture.com&#10;&#10;Camera Mihali Moore | http://mihalimoore.co.uk&#10;&#10;For more information about Tolhurst Organic and the Stockfree approach to farming please visit http://www.tolhurstorganic.co.uk&#10;&#10;------&#10;Living with the Land | The Films&#10;&#10;Living with the Land' is a series of nine short online films free to view and distribute. Produced by Permaculture People for Permaculture magazine the films showcase the people and projects in the UK designing ecologically sound and regenerative land based practices. The films will be released to coincide with the build-up to the 12th International Permaculture Convergence, in London this September | https://ipcuk.events&#10;&#10;To see all nine films see http://www.permaculture.co.uk/living-with-the-land" id="104" name="Google Shape;104;p21" title="Animal-free Farming | Living With The Land | Part 6">
            <a:hlinkClick r:id="rId3"/>
          </p:cNvPr>
          <p:cNvPicPr preferRelativeResize="0"/>
          <p:nvPr/>
        </p:nvPicPr>
        <p:blipFill>
          <a:blip r:embed="rId4">
            <a:alphaModFix/>
          </a:blip>
          <a:stretch>
            <a:fillRect/>
          </a:stretch>
        </p:blipFill>
        <p:spPr>
          <a:xfrm>
            <a:off x="0" y="0"/>
            <a:ext cx="9093325" cy="511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