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c20d80051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c20d80051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20d80051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c20d80051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c2234968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c223496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b8160ab43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b8160ab43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c22349680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c22349680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b8160ab43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b8160ab43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8160ab43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b8160ab43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b8160ab43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b8160ab43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b8160ab43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b8160ab43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b8160ab43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b8160ab43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b8160ab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b8160ab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b8160ab43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b8160ab43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b8160ab43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b8160ab43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b8160ab43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b8160ab43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b8160ab43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b8160ab43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c20d80051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c20d80051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b8160ab43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b8160ab43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c20d80051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c20d80051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GK_vRtHJZu4"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zyOAKLC7fPc"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OiLITHMVcRw"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education.nationalgeographic.org/resource/cro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8775" y="3374750"/>
            <a:ext cx="3389400" cy="1645925"/>
          </a:xfrm>
          <a:prstGeom prst="rect">
            <a:avLst/>
          </a:prstGeom>
          <a:noFill/>
          <a:ln>
            <a:noFill/>
          </a:ln>
        </p:spPr>
      </p:pic>
      <p:pic>
        <p:nvPicPr>
          <p:cNvPr id="55" name="Google Shape;55;p13"/>
          <p:cNvPicPr preferRelativeResize="0"/>
          <p:nvPr/>
        </p:nvPicPr>
        <p:blipFill>
          <a:blip r:embed="rId4">
            <a:alphaModFix/>
          </a:blip>
          <a:stretch>
            <a:fillRect/>
          </a:stretch>
        </p:blipFill>
        <p:spPr>
          <a:xfrm>
            <a:off x="5674150" y="3562150"/>
            <a:ext cx="3345200" cy="1458525"/>
          </a:xfrm>
          <a:prstGeom prst="rect">
            <a:avLst/>
          </a:prstGeom>
          <a:noFill/>
          <a:ln>
            <a:noFill/>
          </a:ln>
        </p:spPr>
      </p:pic>
      <p:sp>
        <p:nvSpPr>
          <p:cNvPr id="56" name="Google Shape;56;p13"/>
          <p:cNvSpPr txBox="1"/>
          <p:nvPr/>
        </p:nvSpPr>
        <p:spPr>
          <a:xfrm>
            <a:off x="0" y="0"/>
            <a:ext cx="9080400" cy="286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latin typeface="Calibri"/>
                <a:ea typeface="Calibri"/>
                <a:cs typeface="Calibri"/>
                <a:sym typeface="Calibri"/>
              </a:rPr>
              <a:t>HOW SHOULD WE FARM FOR A BETTER WORLD?</a:t>
            </a:r>
            <a:endParaRPr b="1" sz="5200">
              <a:latin typeface="Calibri"/>
              <a:ea typeface="Calibri"/>
              <a:cs typeface="Calibri"/>
              <a:sym typeface="Calibri"/>
            </a:endParaRPr>
          </a:p>
          <a:p>
            <a:pPr indent="0" lvl="0" marL="0" rtl="0" algn="ctr">
              <a:spcBef>
                <a:spcPts val="0"/>
              </a:spcBef>
              <a:spcAft>
                <a:spcPts val="0"/>
              </a:spcAft>
              <a:buNone/>
            </a:pPr>
            <a:r>
              <a:t/>
            </a:r>
            <a:endParaRPr sz="2800">
              <a:latin typeface="Calibri"/>
              <a:ea typeface="Calibri"/>
              <a:cs typeface="Calibri"/>
              <a:sym typeface="Calibri"/>
            </a:endParaRPr>
          </a:p>
          <a:p>
            <a:pPr indent="0" lvl="0" marL="0" rtl="0" algn="ctr">
              <a:spcBef>
                <a:spcPts val="0"/>
              </a:spcBef>
              <a:spcAft>
                <a:spcPts val="0"/>
              </a:spcAft>
              <a:buNone/>
            </a:pPr>
            <a:r>
              <a:rPr lang="en" sz="4200">
                <a:latin typeface="Calibri"/>
                <a:ea typeface="Calibri"/>
                <a:cs typeface="Calibri"/>
                <a:sym typeface="Calibri"/>
              </a:rPr>
              <a:t>Lesson 3 - Soil, Crops and</a:t>
            </a:r>
            <a:r>
              <a:rPr lang="en" sz="4200">
                <a:latin typeface="Calibri"/>
                <a:ea typeface="Calibri"/>
                <a:cs typeface="Calibri"/>
                <a:sym typeface="Calibri"/>
              </a:rPr>
              <a:t> Biodiversity </a:t>
            </a:r>
            <a:endParaRPr sz="4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5436150" y="1424950"/>
            <a:ext cx="3658825" cy="3658825"/>
          </a:xfrm>
          <a:prstGeom prst="rect">
            <a:avLst/>
          </a:prstGeom>
          <a:noFill/>
          <a:ln>
            <a:noFill/>
          </a:ln>
        </p:spPr>
      </p:pic>
      <p:sp>
        <p:nvSpPr>
          <p:cNvPr id="122" name="Google Shape;122;p22"/>
          <p:cNvSpPr txBox="1"/>
          <p:nvPr/>
        </p:nvSpPr>
        <p:spPr>
          <a:xfrm>
            <a:off x="0" y="0"/>
            <a:ext cx="690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Section C: </a:t>
            </a:r>
            <a:r>
              <a:rPr b="1" lang="en" sz="2400">
                <a:latin typeface="Calibri"/>
                <a:ea typeface="Calibri"/>
                <a:cs typeface="Calibri"/>
                <a:sym typeface="Calibri"/>
              </a:rPr>
              <a:t>Biodiversity – Why It Matters</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sp>
        <p:nvSpPr>
          <p:cNvPr id="123" name="Google Shape;123;p22"/>
          <p:cNvSpPr txBox="1"/>
          <p:nvPr/>
        </p:nvSpPr>
        <p:spPr>
          <a:xfrm>
            <a:off x="179225" y="690225"/>
            <a:ext cx="5468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is Biodiversity?</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Biodiversity means the variety of species, habitats, and ecosystems. All living things are interconnected.</a:t>
            </a:r>
            <a:endParaRPr b="1" sz="2400">
              <a:latin typeface="Calibri"/>
              <a:ea typeface="Calibri"/>
              <a:cs typeface="Calibri"/>
              <a:sym typeface="Calibri"/>
            </a:endParaRPr>
          </a:p>
        </p:txBody>
      </p:sp>
      <p:sp>
        <p:nvSpPr>
          <p:cNvPr id="124" name="Google Shape;124;p22"/>
          <p:cNvSpPr txBox="1"/>
          <p:nvPr/>
        </p:nvSpPr>
        <p:spPr>
          <a:xfrm>
            <a:off x="79650" y="3391400"/>
            <a:ext cx="75660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Key Terms:</a:t>
            </a:r>
            <a:endParaRPr sz="2000">
              <a:latin typeface="Calibri"/>
              <a:ea typeface="Calibri"/>
              <a:cs typeface="Calibri"/>
              <a:sym typeface="Calibri"/>
            </a:endParaRPr>
          </a:p>
          <a:p>
            <a:pPr indent="0" lvl="0" marL="0" rtl="0" algn="l">
              <a:spcBef>
                <a:spcPts val="0"/>
              </a:spcBef>
              <a:spcAft>
                <a:spcPts val="0"/>
              </a:spcAft>
              <a:buNone/>
            </a:pPr>
            <a:r>
              <a:rPr b="1" lang="en" sz="2000">
                <a:latin typeface="Calibri"/>
                <a:ea typeface="Calibri"/>
                <a:cs typeface="Calibri"/>
                <a:sym typeface="Calibri"/>
              </a:rPr>
              <a:t>Habitat </a:t>
            </a:r>
            <a:r>
              <a:rPr lang="en" sz="2000">
                <a:latin typeface="Calibri"/>
                <a:ea typeface="Calibri"/>
                <a:cs typeface="Calibri"/>
                <a:sym typeface="Calibri"/>
              </a:rPr>
              <a:t>- </a:t>
            </a:r>
            <a:r>
              <a:rPr lang="en" sz="2000">
                <a:latin typeface="Calibri"/>
                <a:ea typeface="Calibri"/>
                <a:cs typeface="Calibri"/>
                <a:sym typeface="Calibri"/>
              </a:rPr>
              <a:t>Where organisms live</a:t>
            </a:r>
            <a:endParaRPr sz="2000">
              <a:latin typeface="Calibri"/>
              <a:ea typeface="Calibri"/>
              <a:cs typeface="Calibri"/>
              <a:sym typeface="Calibri"/>
            </a:endParaRPr>
          </a:p>
          <a:p>
            <a:pPr indent="0" lvl="0" marL="0" rtl="0" algn="l">
              <a:spcBef>
                <a:spcPts val="0"/>
              </a:spcBef>
              <a:spcAft>
                <a:spcPts val="0"/>
              </a:spcAft>
              <a:buNone/>
            </a:pPr>
            <a:r>
              <a:rPr b="1" lang="en" sz="2000">
                <a:latin typeface="Calibri"/>
                <a:ea typeface="Calibri"/>
                <a:cs typeface="Calibri"/>
                <a:sym typeface="Calibri"/>
              </a:rPr>
              <a:t>Species </a:t>
            </a:r>
            <a:r>
              <a:rPr lang="en" sz="2000">
                <a:latin typeface="Calibri"/>
                <a:ea typeface="Calibri"/>
                <a:cs typeface="Calibri"/>
                <a:sym typeface="Calibri"/>
              </a:rPr>
              <a:t>- </a:t>
            </a:r>
            <a:r>
              <a:rPr lang="en" sz="2000">
                <a:latin typeface="Calibri"/>
                <a:ea typeface="Calibri"/>
                <a:cs typeface="Calibri"/>
                <a:sym typeface="Calibri"/>
              </a:rPr>
              <a:t>Different types of organisms</a:t>
            </a:r>
            <a:endParaRPr sz="2000">
              <a:latin typeface="Calibri"/>
              <a:ea typeface="Calibri"/>
              <a:cs typeface="Calibri"/>
              <a:sym typeface="Calibri"/>
            </a:endParaRPr>
          </a:p>
          <a:p>
            <a:pPr indent="0" lvl="0" marL="0" rtl="0" algn="l">
              <a:spcBef>
                <a:spcPts val="0"/>
              </a:spcBef>
              <a:spcAft>
                <a:spcPts val="0"/>
              </a:spcAft>
              <a:buNone/>
            </a:pPr>
            <a:r>
              <a:rPr b="1" lang="en" sz="2000">
                <a:latin typeface="Calibri"/>
                <a:ea typeface="Calibri"/>
                <a:cs typeface="Calibri"/>
                <a:sym typeface="Calibri"/>
              </a:rPr>
              <a:t>Ecosystem </a:t>
            </a:r>
            <a:r>
              <a:rPr lang="en" sz="2000">
                <a:latin typeface="Calibri"/>
                <a:ea typeface="Calibri"/>
                <a:cs typeface="Calibri"/>
                <a:sym typeface="Calibri"/>
              </a:rPr>
              <a:t>- </a:t>
            </a:r>
            <a:r>
              <a:rPr lang="en" sz="2000">
                <a:latin typeface="Calibri"/>
                <a:ea typeface="Calibri"/>
                <a:cs typeface="Calibri"/>
                <a:sym typeface="Calibri"/>
              </a:rPr>
              <a:t>Living and non-living things interacting</a:t>
            </a:r>
            <a:endParaRPr sz="2000">
              <a:latin typeface="Calibri"/>
              <a:ea typeface="Calibri"/>
              <a:cs typeface="Calibri"/>
              <a:sym typeface="Calibri"/>
            </a:endParaRPr>
          </a:p>
          <a:p>
            <a:pPr indent="0" lvl="0" marL="0" rtl="0" algn="l">
              <a:spcBef>
                <a:spcPts val="0"/>
              </a:spcBef>
              <a:spcAft>
                <a:spcPts val="0"/>
              </a:spcAft>
              <a:buNone/>
            </a:pPr>
            <a:r>
              <a:rPr b="1" lang="en" sz="2000">
                <a:latin typeface="Calibri"/>
                <a:ea typeface="Calibri"/>
                <a:cs typeface="Calibri"/>
                <a:sym typeface="Calibri"/>
              </a:rPr>
              <a:t>Interdependence </a:t>
            </a:r>
            <a:r>
              <a:rPr lang="en" sz="2000">
                <a:latin typeface="Calibri"/>
                <a:ea typeface="Calibri"/>
                <a:cs typeface="Calibri"/>
                <a:sym typeface="Calibri"/>
              </a:rPr>
              <a:t>- </a:t>
            </a:r>
            <a:r>
              <a:rPr lang="en" sz="2000">
                <a:latin typeface="Calibri"/>
                <a:ea typeface="Calibri"/>
                <a:cs typeface="Calibri"/>
                <a:sym typeface="Calibri"/>
              </a:rPr>
              <a:t>How organisms rely on each other</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View full lesson: http://ed.ted.com/lessons/why-is-biodiversity-so-important-kim-preshoff &#10;&#10;Our planet’s diverse, thriving ecosystems may seem like permanent fixtures, but they’re actually vulnerable to collapse. Jungles can become deserts, and reefs can become lifeless rocks. What makes one ecosystem strong and another weak in the face of change? Kim Preshoff details why the answer, to a large extent, is biodiversity. &#10;&#10;Lesson by Kim Preshoff, animation by TED-Ed." id="129" name="Google Shape;129;p23" title="Why is biodiversity so important? - Kim Preshoff">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0" y="0"/>
            <a:ext cx="9144000" cy="3131325"/>
          </a:xfrm>
          <a:prstGeom prst="rect">
            <a:avLst/>
          </a:prstGeom>
          <a:noFill/>
          <a:ln>
            <a:noFill/>
          </a:ln>
        </p:spPr>
      </p:pic>
      <p:sp>
        <p:nvSpPr>
          <p:cNvPr id="135" name="Google Shape;135;p24"/>
          <p:cNvSpPr txBox="1"/>
          <p:nvPr/>
        </p:nvSpPr>
        <p:spPr>
          <a:xfrm>
            <a:off x="92209" y="179225"/>
            <a:ext cx="89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alibri"/>
                <a:ea typeface="Calibri"/>
                <a:cs typeface="Calibri"/>
                <a:sym typeface="Calibri"/>
              </a:rPr>
              <a:t>There is a Global </a:t>
            </a:r>
            <a:r>
              <a:rPr b="1" lang="en" sz="2400">
                <a:latin typeface="Calibri"/>
                <a:ea typeface="Calibri"/>
                <a:cs typeface="Calibri"/>
                <a:sym typeface="Calibri"/>
              </a:rPr>
              <a:t>b</a:t>
            </a:r>
            <a:r>
              <a:rPr b="1" lang="en" sz="2400">
                <a:latin typeface="Calibri"/>
                <a:ea typeface="Calibri"/>
                <a:cs typeface="Calibri"/>
                <a:sym typeface="Calibri"/>
              </a:rPr>
              <a:t>iodiversity crisis</a:t>
            </a:r>
            <a:r>
              <a:rPr lang="en" sz="2400">
                <a:latin typeface="Calibri"/>
                <a:ea typeface="Calibri"/>
                <a:cs typeface="Calibri"/>
                <a:sym typeface="Calibri"/>
              </a:rPr>
              <a:t>. In the UK there has been a </a:t>
            </a:r>
            <a:r>
              <a:rPr b="1" lang="en" sz="2400">
                <a:latin typeface="Calibri"/>
                <a:ea typeface="Calibri"/>
                <a:cs typeface="Calibri"/>
                <a:sym typeface="Calibri"/>
              </a:rPr>
              <a:t>65% decline in priority species</a:t>
            </a:r>
            <a:r>
              <a:rPr lang="en" sz="2400">
                <a:latin typeface="Calibri"/>
                <a:ea typeface="Calibri"/>
                <a:cs typeface="Calibri"/>
                <a:sym typeface="Calibri"/>
              </a:rPr>
              <a:t> between 1970 and 2019. These stripes represent individual years and show how dramatically </a:t>
            </a:r>
            <a:r>
              <a:rPr b="1" lang="en" sz="2400">
                <a:latin typeface="Calibri"/>
                <a:ea typeface="Calibri"/>
                <a:cs typeface="Calibri"/>
                <a:sym typeface="Calibri"/>
              </a:rPr>
              <a:t>biodiversity is decreasing</a:t>
            </a:r>
            <a:r>
              <a:rPr lang="en" sz="2400">
                <a:latin typeface="Calibri"/>
                <a:ea typeface="Calibri"/>
                <a:cs typeface="Calibri"/>
                <a:sym typeface="Calibri"/>
              </a:rPr>
              <a:t> over the </a:t>
            </a:r>
            <a:r>
              <a:rPr b="1" lang="en" sz="2400">
                <a:latin typeface="Calibri"/>
                <a:ea typeface="Calibri"/>
                <a:cs typeface="Calibri"/>
                <a:sym typeface="Calibri"/>
              </a:rPr>
              <a:t>past 50 years</a:t>
            </a:r>
            <a:r>
              <a:rPr lang="en" sz="2400">
                <a:latin typeface="Calibri"/>
                <a:ea typeface="Calibri"/>
                <a:cs typeface="Calibri"/>
                <a:sym typeface="Calibri"/>
              </a:rPr>
              <a:t>. </a:t>
            </a:r>
            <a:endParaRPr sz="2400">
              <a:latin typeface="Calibri"/>
              <a:ea typeface="Calibri"/>
              <a:cs typeface="Calibri"/>
              <a:sym typeface="Calibri"/>
            </a:endParaRPr>
          </a:p>
        </p:txBody>
      </p:sp>
      <p:sp>
        <p:nvSpPr>
          <p:cNvPr id="136" name="Google Shape;136;p24"/>
          <p:cNvSpPr txBox="1"/>
          <p:nvPr/>
        </p:nvSpPr>
        <p:spPr>
          <a:xfrm>
            <a:off x="192450" y="3391425"/>
            <a:ext cx="63315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rgbClr val="2D2D2D"/>
                </a:solidFill>
                <a:latin typeface="Calibri"/>
                <a:ea typeface="Calibri"/>
                <a:cs typeface="Calibri"/>
                <a:sym typeface="Calibri"/>
              </a:rPr>
              <a:t>Why does this matter?</a:t>
            </a:r>
            <a:endParaRPr b="1" sz="1800">
              <a:solidFill>
                <a:srgbClr val="2D2D2D"/>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2D2D2D"/>
                </a:solidFill>
                <a:latin typeface="Calibri"/>
                <a:ea typeface="Calibri"/>
                <a:cs typeface="Calibri"/>
                <a:sym typeface="Calibri"/>
              </a:rPr>
              <a:t>• Loss of pollinators affects food production</a:t>
            </a:r>
            <a:endParaRPr sz="1800">
              <a:solidFill>
                <a:srgbClr val="2D2D2D"/>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2D2D2D"/>
                </a:solidFill>
                <a:latin typeface="Calibri"/>
                <a:ea typeface="Calibri"/>
                <a:cs typeface="Calibri"/>
                <a:sym typeface="Calibri"/>
              </a:rPr>
              <a:t>• Ecosystems become less resilient</a:t>
            </a:r>
            <a:endParaRPr sz="1800">
              <a:solidFill>
                <a:srgbClr val="2D2D2D"/>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rgbClr val="2D2D2D"/>
                </a:solidFill>
                <a:latin typeface="Calibri"/>
                <a:ea typeface="Calibri"/>
                <a:cs typeface="Calibri"/>
                <a:sym typeface="Calibri"/>
              </a:rPr>
              <a:t>• Species extinction is accelerating</a:t>
            </a:r>
            <a:endParaRPr sz="1800">
              <a:solidFill>
                <a:srgbClr val="2D2D2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nvSpPr>
        <p:spPr>
          <a:xfrm>
            <a:off x="0" y="0"/>
            <a:ext cx="9094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How Pollinators Support Food Production</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75% of food crops depend on pollinators for reproduction</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1/3</a:t>
            </a:r>
            <a:r>
              <a:rPr lang="en" sz="2400">
                <a:latin typeface="Calibri"/>
                <a:ea typeface="Calibri"/>
                <a:cs typeface="Calibri"/>
                <a:sym typeface="Calibri"/>
              </a:rPr>
              <a:t> of food we eat relies on pollination</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£690 million in value to UK economy annually</a:t>
            </a:r>
            <a:endParaRPr sz="2400">
              <a:latin typeface="Calibri"/>
              <a:ea typeface="Calibri"/>
              <a:cs typeface="Calibri"/>
              <a:sym typeface="Calibri"/>
            </a:endParaRPr>
          </a:p>
        </p:txBody>
      </p:sp>
      <p:sp>
        <p:nvSpPr>
          <p:cNvPr id="142" name="Google Shape;142;p25"/>
          <p:cNvSpPr/>
          <p:nvPr/>
        </p:nvSpPr>
        <p:spPr>
          <a:xfrm>
            <a:off x="2659950" y="3757825"/>
            <a:ext cx="6345600" cy="13011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latin typeface="Calibri"/>
                <a:ea typeface="Calibri"/>
                <a:cs typeface="Calibri"/>
                <a:sym typeface="Calibri"/>
              </a:rPr>
              <a:t>Without pollinators like bees, butterflies, and other insects, many crops will fail and food security will be at risk.</a:t>
            </a:r>
            <a:endParaRPr b="1" sz="2100">
              <a:latin typeface="Calibri"/>
              <a:ea typeface="Calibri"/>
              <a:cs typeface="Calibri"/>
              <a:sym typeface="Calibri"/>
            </a:endParaRPr>
          </a:p>
        </p:txBody>
      </p:sp>
      <p:pic>
        <p:nvPicPr>
          <p:cNvPr id="143" name="Google Shape;143;p25"/>
          <p:cNvPicPr preferRelativeResize="0"/>
          <p:nvPr/>
        </p:nvPicPr>
        <p:blipFill>
          <a:blip r:embed="rId3">
            <a:alphaModFix/>
          </a:blip>
          <a:stretch>
            <a:fillRect/>
          </a:stretch>
        </p:blipFill>
        <p:spPr>
          <a:xfrm>
            <a:off x="152400" y="2184300"/>
            <a:ext cx="2355150" cy="2450828"/>
          </a:xfrm>
          <a:prstGeom prst="rect">
            <a:avLst/>
          </a:prstGeom>
          <a:noFill/>
          <a:ln>
            <a:noFill/>
          </a:ln>
        </p:spPr>
      </p:pic>
      <p:pic>
        <p:nvPicPr>
          <p:cNvPr id="144" name="Google Shape;144;p25"/>
          <p:cNvPicPr preferRelativeResize="0"/>
          <p:nvPr/>
        </p:nvPicPr>
        <p:blipFill>
          <a:blip r:embed="rId4">
            <a:alphaModFix/>
          </a:blip>
          <a:stretch>
            <a:fillRect/>
          </a:stretch>
        </p:blipFill>
        <p:spPr>
          <a:xfrm flipH="1">
            <a:off x="7107176" y="1608688"/>
            <a:ext cx="1926124" cy="1926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0" y="0"/>
            <a:ext cx="690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Section D: </a:t>
            </a:r>
            <a:r>
              <a:rPr b="1" lang="en" sz="2400">
                <a:latin typeface="Calibri"/>
                <a:ea typeface="Calibri"/>
                <a:cs typeface="Calibri"/>
                <a:sym typeface="Calibri"/>
              </a:rPr>
              <a:t>Agriculture and Habitat Loss</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sp>
        <p:nvSpPr>
          <p:cNvPr id="150" name="Google Shape;150;p26"/>
          <p:cNvSpPr txBox="1"/>
          <p:nvPr/>
        </p:nvSpPr>
        <p:spPr>
          <a:xfrm>
            <a:off x="179225" y="690225"/>
            <a:ext cx="8820300" cy="3879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Char char="●"/>
            </a:pPr>
            <a:r>
              <a:rPr lang="en" sz="2400">
                <a:latin typeface="Calibri"/>
                <a:ea typeface="Calibri"/>
                <a:cs typeface="Calibri"/>
                <a:sym typeface="Calibri"/>
              </a:rPr>
              <a:t>Farming needs </a:t>
            </a:r>
            <a:r>
              <a:rPr b="1" lang="en" sz="2400">
                <a:latin typeface="Calibri"/>
                <a:ea typeface="Calibri"/>
                <a:cs typeface="Calibri"/>
                <a:sym typeface="Calibri"/>
              </a:rPr>
              <a:t>land </a:t>
            </a:r>
            <a:r>
              <a:rPr lang="en" sz="2400">
                <a:latin typeface="Calibri"/>
                <a:ea typeface="Calibri"/>
                <a:cs typeface="Calibri"/>
                <a:sym typeface="Calibri"/>
              </a:rPr>
              <a:t>to grow crops and raise animals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Natural </a:t>
            </a:r>
            <a:r>
              <a:rPr b="1" lang="en" sz="2400">
                <a:latin typeface="Calibri"/>
                <a:ea typeface="Calibri"/>
                <a:cs typeface="Calibri"/>
                <a:sym typeface="Calibri"/>
              </a:rPr>
              <a:t>habitats </a:t>
            </a:r>
            <a:r>
              <a:rPr lang="en" sz="2400">
                <a:latin typeface="Calibri"/>
                <a:ea typeface="Calibri"/>
                <a:cs typeface="Calibri"/>
                <a:sym typeface="Calibri"/>
              </a:rPr>
              <a:t>(forests, grasslands) are often </a:t>
            </a:r>
            <a:r>
              <a:rPr b="1" lang="en" sz="2400">
                <a:latin typeface="Calibri"/>
                <a:ea typeface="Calibri"/>
                <a:cs typeface="Calibri"/>
                <a:sym typeface="Calibri"/>
              </a:rPr>
              <a:t>cleared</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This leads to </a:t>
            </a:r>
            <a:r>
              <a:rPr b="1" lang="en" sz="2400">
                <a:latin typeface="Calibri"/>
                <a:ea typeface="Calibri"/>
                <a:cs typeface="Calibri"/>
                <a:sym typeface="Calibri"/>
              </a:rPr>
              <a:t>habitat loss</a:t>
            </a:r>
            <a:r>
              <a:rPr lang="en" sz="2400">
                <a:latin typeface="Calibri"/>
                <a:ea typeface="Calibri"/>
                <a:cs typeface="Calibri"/>
                <a:sym typeface="Calibri"/>
              </a:rPr>
              <a:t> and </a:t>
            </a:r>
            <a:r>
              <a:rPr b="1" lang="en" sz="2400">
                <a:latin typeface="Calibri"/>
                <a:ea typeface="Calibri"/>
                <a:cs typeface="Calibri"/>
                <a:sym typeface="Calibri"/>
              </a:rPr>
              <a:t>species decline</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Biodiversity decreases as </a:t>
            </a:r>
            <a:r>
              <a:rPr b="1" lang="en" sz="2400">
                <a:latin typeface="Calibri"/>
                <a:ea typeface="Calibri"/>
                <a:cs typeface="Calibri"/>
                <a:sym typeface="Calibri"/>
              </a:rPr>
              <a:t>ecosystems are destroyed</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solidFill>
                  <a:srgbClr val="85200C"/>
                </a:solidFill>
                <a:latin typeface="Calibri"/>
                <a:ea typeface="Calibri"/>
                <a:cs typeface="Calibri"/>
                <a:sym typeface="Calibri"/>
              </a:rPr>
              <a:t>Have you heard of Palm Oil? Do you know anything that contains it? </a:t>
            </a:r>
            <a:endParaRPr b="1" sz="2400">
              <a:solidFill>
                <a:srgbClr val="85200C"/>
              </a:solidFill>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151" name="Google Shape;151;p26"/>
          <p:cNvPicPr preferRelativeResize="0"/>
          <p:nvPr/>
        </p:nvPicPr>
        <p:blipFill rotWithShape="1">
          <a:blip r:embed="rId3">
            <a:alphaModFix/>
          </a:blip>
          <a:srcRect b="0" l="0" r="0" t="40832"/>
          <a:stretch/>
        </p:blipFill>
        <p:spPr>
          <a:xfrm>
            <a:off x="0" y="3562002"/>
            <a:ext cx="9143998" cy="158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7" title="There's a Rang Tan in my bedroom">
            <a:hlinkClick r:id="rId3"/>
          </p:cNvPr>
          <p:cNvPicPr preferRelativeResize="0"/>
          <p:nvPr/>
        </p:nvPicPr>
        <p:blipFill>
          <a:blip r:embed="rId4">
            <a:alphaModFix/>
          </a:blip>
          <a:stretch>
            <a:fillRect/>
          </a:stretch>
        </p:blipFill>
        <p:spPr>
          <a:xfrm>
            <a:off x="-8" y="0"/>
            <a:ext cx="9144009"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nvSpPr>
        <p:spPr>
          <a:xfrm>
            <a:off x="0" y="0"/>
            <a:ext cx="90942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Calibri"/>
                <a:ea typeface="Calibri"/>
                <a:cs typeface="Calibri"/>
                <a:sym typeface="Calibri"/>
              </a:rPr>
              <a:t>Agricultural Expansion is a Global Issue</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p:txBody>
      </p:sp>
      <p:sp>
        <p:nvSpPr>
          <p:cNvPr id="162" name="Google Shape;162;p28"/>
          <p:cNvSpPr/>
          <p:nvPr/>
        </p:nvSpPr>
        <p:spPr>
          <a:xfrm>
            <a:off x="199050" y="616850"/>
            <a:ext cx="2727900" cy="21753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Deforestation</a:t>
            </a:r>
            <a:endParaRPr b="1" sz="2000">
              <a:latin typeface="Calibri"/>
              <a:ea typeface="Calibri"/>
              <a:cs typeface="Calibri"/>
              <a:sym typeface="Calibri"/>
            </a:endParaRPr>
          </a:p>
          <a:p>
            <a:pPr indent="0" lvl="0" marL="0" rtl="0" algn="ctr">
              <a:spcBef>
                <a:spcPts val="0"/>
              </a:spcBef>
              <a:spcAft>
                <a:spcPts val="0"/>
              </a:spcAft>
              <a:buNone/>
            </a:pPr>
            <a:r>
              <a:rPr lang="en" sz="2000">
                <a:latin typeface="Calibri"/>
                <a:ea typeface="Calibri"/>
                <a:cs typeface="Calibri"/>
                <a:sym typeface="Calibri"/>
              </a:rPr>
              <a:t>Forests cleared for farmland, releasing stored carbon and destroying habitats</a:t>
            </a:r>
            <a:endParaRPr b="1" sz="2000">
              <a:latin typeface="Calibri"/>
              <a:ea typeface="Calibri"/>
              <a:cs typeface="Calibri"/>
              <a:sym typeface="Calibri"/>
            </a:endParaRPr>
          </a:p>
          <a:p>
            <a:pPr indent="0" lvl="0" marL="0" rtl="0" algn="ctr">
              <a:spcBef>
                <a:spcPts val="0"/>
              </a:spcBef>
              <a:spcAft>
                <a:spcPts val="0"/>
              </a:spcAft>
              <a:buNone/>
            </a:pPr>
            <a:r>
              <a:t/>
            </a:r>
            <a:endParaRPr/>
          </a:p>
        </p:txBody>
      </p:sp>
      <p:sp>
        <p:nvSpPr>
          <p:cNvPr id="163" name="Google Shape;163;p28"/>
          <p:cNvSpPr/>
          <p:nvPr/>
        </p:nvSpPr>
        <p:spPr>
          <a:xfrm>
            <a:off x="3118984" y="616850"/>
            <a:ext cx="2727900" cy="21753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Reduced Biodiversity</a:t>
            </a:r>
            <a:endParaRPr b="1" sz="2000">
              <a:latin typeface="Calibri"/>
              <a:ea typeface="Calibri"/>
              <a:cs typeface="Calibri"/>
              <a:sym typeface="Calibri"/>
            </a:endParaRPr>
          </a:p>
          <a:p>
            <a:pPr indent="0" lvl="0" marL="0" rtl="0" algn="ctr">
              <a:spcBef>
                <a:spcPts val="0"/>
              </a:spcBef>
              <a:spcAft>
                <a:spcPts val="0"/>
              </a:spcAft>
              <a:buNone/>
            </a:pPr>
            <a:r>
              <a:rPr lang="en" sz="2000">
                <a:latin typeface="Calibri"/>
                <a:ea typeface="Calibri"/>
                <a:cs typeface="Calibri"/>
                <a:sym typeface="Calibri"/>
              </a:rPr>
              <a:t>Wildlife populations decline as natural habitats disappear</a:t>
            </a:r>
            <a:endParaRPr sz="2000">
              <a:latin typeface="Calibri"/>
              <a:ea typeface="Calibri"/>
              <a:cs typeface="Calibri"/>
              <a:sym typeface="Calibri"/>
            </a:endParaRPr>
          </a:p>
          <a:p>
            <a:pPr indent="0" lvl="0" marL="0" rtl="0" algn="ctr">
              <a:spcBef>
                <a:spcPts val="0"/>
              </a:spcBef>
              <a:spcAft>
                <a:spcPts val="0"/>
              </a:spcAft>
              <a:buNone/>
            </a:pPr>
            <a:r>
              <a:t/>
            </a:r>
            <a:endParaRPr/>
          </a:p>
        </p:txBody>
      </p:sp>
      <p:sp>
        <p:nvSpPr>
          <p:cNvPr id="164" name="Google Shape;164;p28"/>
          <p:cNvSpPr/>
          <p:nvPr/>
        </p:nvSpPr>
        <p:spPr>
          <a:xfrm>
            <a:off x="6025645" y="616850"/>
            <a:ext cx="2774700" cy="21753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Increased Greenhouse Gases</a:t>
            </a:r>
            <a:endParaRPr b="1" sz="2000">
              <a:latin typeface="Calibri"/>
              <a:ea typeface="Calibri"/>
              <a:cs typeface="Calibri"/>
              <a:sym typeface="Calibri"/>
            </a:endParaRPr>
          </a:p>
          <a:p>
            <a:pPr indent="0" lvl="0" marL="0" rtl="0" algn="ctr">
              <a:spcBef>
                <a:spcPts val="0"/>
              </a:spcBef>
              <a:spcAft>
                <a:spcPts val="0"/>
              </a:spcAft>
              <a:buNone/>
            </a:pPr>
            <a:r>
              <a:rPr lang="en" sz="2000">
                <a:latin typeface="Calibri"/>
                <a:ea typeface="Calibri"/>
                <a:cs typeface="Calibri"/>
                <a:sym typeface="Calibri"/>
              </a:rPr>
              <a:t>Agriculture contributes significantly to methane and CO₂ emissions</a:t>
            </a:r>
            <a:endParaRPr sz="2000">
              <a:latin typeface="Calibri"/>
              <a:ea typeface="Calibri"/>
              <a:cs typeface="Calibri"/>
              <a:sym typeface="Calibri"/>
            </a:endParaRPr>
          </a:p>
          <a:p>
            <a:pPr indent="0" lvl="0" marL="0" rtl="0" algn="ctr">
              <a:spcBef>
                <a:spcPts val="0"/>
              </a:spcBef>
              <a:spcAft>
                <a:spcPts val="0"/>
              </a:spcAft>
              <a:buNone/>
            </a:pPr>
            <a:r>
              <a:t/>
            </a:r>
            <a:endParaRPr/>
          </a:p>
        </p:txBody>
      </p:sp>
      <p:pic>
        <p:nvPicPr>
          <p:cNvPr id="165" name="Google Shape;165;p28"/>
          <p:cNvPicPr preferRelativeResize="0"/>
          <p:nvPr/>
        </p:nvPicPr>
        <p:blipFill rotWithShape="1">
          <a:blip r:embed="rId3">
            <a:alphaModFix/>
          </a:blip>
          <a:srcRect b="0" l="0" r="0" t="59744"/>
          <a:stretch/>
        </p:blipFill>
        <p:spPr>
          <a:xfrm>
            <a:off x="0" y="3070875"/>
            <a:ext cx="9144000" cy="2072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nvSpPr>
        <p:spPr>
          <a:xfrm>
            <a:off x="0" y="0"/>
            <a:ext cx="5483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Comparing Farming Systems</a:t>
            </a:r>
            <a:endParaRPr b="1" sz="2400">
              <a:latin typeface="Calibri"/>
              <a:ea typeface="Calibri"/>
              <a:cs typeface="Calibri"/>
              <a:sym typeface="Calibri"/>
            </a:endParaRPr>
          </a:p>
          <a:p>
            <a:pPr indent="0" lvl="0" marL="0" rtl="0" algn="l">
              <a:spcBef>
                <a:spcPts val="0"/>
              </a:spcBef>
              <a:spcAft>
                <a:spcPts val="0"/>
              </a:spcAft>
              <a:buNone/>
            </a:pPr>
            <a:r>
              <a:t/>
            </a:r>
            <a:endParaRPr/>
          </a:p>
        </p:txBody>
      </p:sp>
      <p:sp>
        <p:nvSpPr>
          <p:cNvPr id="171" name="Google Shape;171;p29"/>
          <p:cNvSpPr/>
          <p:nvPr/>
        </p:nvSpPr>
        <p:spPr>
          <a:xfrm>
            <a:off x="4890700" y="769500"/>
            <a:ext cx="3992100" cy="31203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Crop Farming for Humans</a:t>
            </a:r>
            <a:endParaRPr b="1"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Less land per calorie produced</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Fewer steps in the food chain</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Lower greenhouse gas emissions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More efficient use of resources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Potential for habitat restoration</a:t>
            </a:r>
            <a:endParaRPr sz="2000">
              <a:latin typeface="Calibri"/>
              <a:ea typeface="Calibri"/>
              <a:cs typeface="Calibri"/>
              <a:sym typeface="Calibri"/>
            </a:endParaRPr>
          </a:p>
        </p:txBody>
      </p:sp>
      <p:sp>
        <p:nvSpPr>
          <p:cNvPr id="172" name="Google Shape;172;p29"/>
          <p:cNvSpPr/>
          <p:nvPr/>
        </p:nvSpPr>
        <p:spPr>
          <a:xfrm>
            <a:off x="444600" y="769500"/>
            <a:ext cx="3992100" cy="30657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Animal Farming</a:t>
            </a:r>
            <a:endParaRPr b="1"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Large land use (for animals + feed crops)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Habitat destruction for grazing and feed</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Higher greenhouse gas emissions (methane)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More water use per calorie produced</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Greater biodiversity loss</a:t>
            </a:r>
            <a:endParaRPr sz="1800"/>
          </a:p>
          <a:p>
            <a:pPr indent="0" lvl="0" marL="0" rtl="0" algn="ctr">
              <a:spcBef>
                <a:spcPts val="0"/>
              </a:spcBef>
              <a:spcAft>
                <a:spcPts val="0"/>
              </a:spcAft>
              <a:buNone/>
            </a:pPr>
            <a:r>
              <a:t/>
            </a:r>
            <a:endParaRPr/>
          </a:p>
        </p:txBody>
      </p:sp>
      <p:sp>
        <p:nvSpPr>
          <p:cNvPr id="173" name="Google Shape;173;p29"/>
          <p:cNvSpPr txBox="1"/>
          <p:nvPr/>
        </p:nvSpPr>
        <p:spPr>
          <a:xfrm>
            <a:off x="1800900" y="4257850"/>
            <a:ext cx="73431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solidFill>
                  <a:srgbClr val="980000"/>
                </a:solidFill>
                <a:latin typeface="Calibri"/>
                <a:ea typeface="Calibri"/>
                <a:cs typeface="Calibri"/>
                <a:sym typeface="Calibri"/>
              </a:rPr>
              <a:t>77%</a:t>
            </a:r>
            <a:r>
              <a:rPr b="1" lang="en" sz="2400">
                <a:solidFill>
                  <a:schemeClr val="dk1"/>
                </a:solidFill>
                <a:latin typeface="Calibri"/>
                <a:ea typeface="Calibri"/>
                <a:cs typeface="Calibri"/>
                <a:sym typeface="Calibri"/>
              </a:rPr>
              <a:t> of land is used for growing feed for livestock but provides only </a:t>
            </a:r>
            <a:r>
              <a:rPr b="1" lang="en" sz="2400">
                <a:solidFill>
                  <a:srgbClr val="980000"/>
                </a:solidFill>
                <a:latin typeface="Calibri"/>
                <a:ea typeface="Calibri"/>
                <a:cs typeface="Calibri"/>
                <a:sym typeface="Calibri"/>
              </a:rPr>
              <a:t>18%</a:t>
            </a:r>
            <a:r>
              <a:rPr b="1" lang="en" sz="2400">
                <a:solidFill>
                  <a:schemeClr val="dk1"/>
                </a:solidFill>
                <a:latin typeface="Calibri"/>
                <a:ea typeface="Calibri"/>
                <a:cs typeface="Calibri"/>
                <a:sym typeface="Calibri"/>
              </a:rPr>
              <a:t> of calories consumed  </a:t>
            </a:r>
            <a:endParaRPr b="1"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nvSpPr>
        <p:spPr>
          <a:xfrm>
            <a:off x="0" y="0"/>
            <a:ext cx="90942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Exit Question</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Would moving away from intensive animal farming towards growing more crops for people to eat help protect biodiversity and reduce climate change?</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i="1" lang="en" sz="2400">
                <a:latin typeface="Calibri"/>
                <a:ea typeface="Calibri"/>
                <a:cs typeface="Calibri"/>
                <a:sym typeface="Calibri"/>
              </a:rPr>
              <a:t>Why or why not? Try to give both sides. </a:t>
            </a:r>
            <a:endParaRPr i="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In your answer, try to use the following keywords: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Soil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Crops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Biodiversity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Habitat Loss</a:t>
            </a:r>
            <a:endParaRPr sz="2400">
              <a:latin typeface="Calibri"/>
              <a:ea typeface="Calibri"/>
              <a:cs typeface="Calibri"/>
              <a:sym typeface="Calibri"/>
            </a:endParaRPr>
          </a:p>
        </p:txBody>
      </p:sp>
      <p:pic>
        <p:nvPicPr>
          <p:cNvPr id="179" name="Google Shape;179;p30"/>
          <p:cNvPicPr preferRelativeResize="0"/>
          <p:nvPr/>
        </p:nvPicPr>
        <p:blipFill>
          <a:blip r:embed="rId3">
            <a:alphaModFix/>
          </a:blip>
          <a:stretch>
            <a:fillRect/>
          </a:stretch>
        </p:blipFill>
        <p:spPr>
          <a:xfrm rot="5400000">
            <a:off x="7158826" y="3158325"/>
            <a:ext cx="1985174" cy="19851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nvSpPr>
        <p:spPr>
          <a:xfrm>
            <a:off x="0" y="0"/>
            <a:ext cx="90942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Extension / Homework</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Option 1 - Video Review</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Watch one of the </a:t>
            </a:r>
            <a:r>
              <a:rPr lang="en" sz="2400">
                <a:latin typeface="Calibri"/>
                <a:ea typeface="Calibri"/>
                <a:cs typeface="Calibri"/>
                <a:sym typeface="Calibri"/>
              </a:rPr>
              <a:t>recommended</a:t>
            </a:r>
            <a:r>
              <a:rPr lang="en" sz="2400">
                <a:latin typeface="Calibri"/>
                <a:ea typeface="Calibri"/>
                <a:cs typeface="Calibri"/>
                <a:sym typeface="Calibri"/>
              </a:rPr>
              <a:t> videos and write a short review.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 Sir David Attenborough – Why Is Biodiversity Important?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 Greenpeace – There’s a Monster in My Kitchen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 Is Meat Really That Bad? (10:13)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 Vega the Cow – Climate Healers</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Option 2 - Research </a:t>
            </a:r>
            <a:r>
              <a:rPr lang="en" sz="2400">
                <a:latin typeface="Calibri"/>
                <a:ea typeface="Calibri"/>
                <a:cs typeface="Calibri"/>
                <a:sym typeface="Calibri"/>
              </a:rPr>
              <a:t>deforestation</a:t>
            </a:r>
            <a:r>
              <a:rPr lang="en" sz="2400">
                <a:latin typeface="Calibri"/>
                <a:ea typeface="Calibri"/>
                <a:cs typeface="Calibri"/>
                <a:sym typeface="Calibri"/>
              </a:rPr>
              <a:t> in the Amazon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rainforest. Identify causes, </a:t>
            </a:r>
            <a:r>
              <a:rPr lang="en" sz="2400">
                <a:latin typeface="Calibri"/>
                <a:ea typeface="Calibri"/>
                <a:cs typeface="Calibri"/>
                <a:sym typeface="Calibri"/>
              </a:rPr>
              <a:t>consequences</a:t>
            </a:r>
            <a:r>
              <a:rPr lang="en" sz="2400">
                <a:latin typeface="Calibri"/>
                <a:ea typeface="Calibri"/>
                <a:cs typeface="Calibri"/>
                <a:sym typeface="Calibri"/>
              </a:rPr>
              <a:t> and solutions.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185" name="Google Shape;185;p31"/>
          <p:cNvPicPr preferRelativeResize="0"/>
          <p:nvPr/>
        </p:nvPicPr>
        <p:blipFill>
          <a:blip r:embed="rId3">
            <a:alphaModFix/>
          </a:blip>
          <a:stretch>
            <a:fillRect/>
          </a:stretch>
        </p:blipFill>
        <p:spPr>
          <a:xfrm rot="5400000">
            <a:off x="7158826" y="3158325"/>
            <a:ext cx="1985174" cy="1985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flipH="1">
            <a:off x="5939526" y="2992325"/>
            <a:ext cx="3204474" cy="2151175"/>
          </a:xfrm>
          <a:prstGeom prst="rect">
            <a:avLst/>
          </a:prstGeom>
          <a:noFill/>
          <a:ln>
            <a:noFill/>
          </a:ln>
        </p:spPr>
      </p:pic>
      <p:sp>
        <p:nvSpPr>
          <p:cNvPr id="62" name="Google Shape;62;p14"/>
          <p:cNvSpPr txBox="1"/>
          <p:nvPr/>
        </p:nvSpPr>
        <p:spPr>
          <a:xfrm>
            <a:off x="0" y="0"/>
            <a:ext cx="90942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Learning Objectives</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By the end of this lesson, you will be able to:</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Explain why </a:t>
            </a:r>
            <a:r>
              <a:rPr b="1" lang="en" sz="2200">
                <a:latin typeface="Calibri"/>
                <a:ea typeface="Calibri"/>
                <a:cs typeface="Calibri"/>
                <a:sym typeface="Calibri"/>
              </a:rPr>
              <a:t>soil </a:t>
            </a:r>
            <a:r>
              <a:rPr lang="en" sz="2200">
                <a:latin typeface="Calibri"/>
                <a:ea typeface="Calibri"/>
                <a:cs typeface="Calibri"/>
                <a:sym typeface="Calibri"/>
              </a:rPr>
              <a:t>is essential for </a:t>
            </a:r>
            <a:r>
              <a:rPr b="1" lang="en" sz="2200">
                <a:latin typeface="Calibri"/>
                <a:ea typeface="Calibri"/>
                <a:cs typeface="Calibri"/>
                <a:sym typeface="Calibri"/>
              </a:rPr>
              <a:t>life </a:t>
            </a:r>
            <a:r>
              <a:rPr lang="en" sz="2200">
                <a:latin typeface="Calibri"/>
                <a:ea typeface="Calibri"/>
                <a:cs typeface="Calibri"/>
                <a:sym typeface="Calibri"/>
              </a:rPr>
              <a:t>on Earth</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Identify different types of </a:t>
            </a:r>
            <a:r>
              <a:rPr b="1" lang="en" sz="2200">
                <a:latin typeface="Calibri"/>
                <a:ea typeface="Calibri"/>
                <a:cs typeface="Calibri"/>
                <a:sym typeface="Calibri"/>
              </a:rPr>
              <a:t>crops </a:t>
            </a:r>
            <a:r>
              <a:rPr lang="en" sz="2200">
                <a:latin typeface="Calibri"/>
                <a:ea typeface="Calibri"/>
                <a:cs typeface="Calibri"/>
                <a:sym typeface="Calibri"/>
              </a:rPr>
              <a:t>and their uses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Describe what </a:t>
            </a:r>
            <a:r>
              <a:rPr b="1" lang="en" sz="2200">
                <a:latin typeface="Calibri"/>
                <a:ea typeface="Calibri"/>
                <a:cs typeface="Calibri"/>
                <a:sym typeface="Calibri"/>
              </a:rPr>
              <a:t>biodiversity </a:t>
            </a:r>
            <a:r>
              <a:rPr lang="en" sz="2200">
                <a:latin typeface="Calibri"/>
                <a:ea typeface="Calibri"/>
                <a:cs typeface="Calibri"/>
                <a:sym typeface="Calibri"/>
              </a:rPr>
              <a:t>is and why it matters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Explain how plant and animal </a:t>
            </a:r>
            <a:r>
              <a:rPr b="1" lang="en" sz="2200">
                <a:latin typeface="Calibri"/>
                <a:ea typeface="Calibri"/>
                <a:cs typeface="Calibri"/>
                <a:sym typeface="Calibri"/>
              </a:rPr>
              <a:t>agriculture </a:t>
            </a:r>
            <a:r>
              <a:rPr lang="en" sz="2200">
                <a:latin typeface="Calibri"/>
                <a:ea typeface="Calibri"/>
                <a:cs typeface="Calibri"/>
                <a:sym typeface="Calibri"/>
              </a:rPr>
              <a:t>affect </a:t>
            </a:r>
            <a:r>
              <a:rPr b="1" lang="en" sz="2200">
                <a:latin typeface="Calibri"/>
                <a:ea typeface="Calibri"/>
                <a:cs typeface="Calibri"/>
                <a:sym typeface="Calibri"/>
              </a:rPr>
              <a:t>habitats </a:t>
            </a:r>
            <a:r>
              <a:rPr lang="en" sz="2200">
                <a:latin typeface="Calibri"/>
                <a:ea typeface="Calibri"/>
                <a:cs typeface="Calibri"/>
                <a:sym typeface="Calibri"/>
              </a:rPr>
              <a:t>and </a:t>
            </a:r>
            <a:r>
              <a:rPr b="1" lang="en" sz="2200">
                <a:latin typeface="Calibri"/>
                <a:ea typeface="Calibri"/>
                <a:cs typeface="Calibri"/>
                <a:sym typeface="Calibri"/>
              </a:rPr>
              <a:t>wildlife</a:t>
            </a:r>
            <a:endParaRPr b="1"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Evaluate whether </a:t>
            </a:r>
            <a:r>
              <a:rPr b="1" lang="en" sz="2200">
                <a:latin typeface="Calibri"/>
                <a:ea typeface="Calibri"/>
                <a:cs typeface="Calibri"/>
                <a:sym typeface="Calibri"/>
              </a:rPr>
              <a:t>farming choices </a:t>
            </a:r>
            <a:r>
              <a:rPr lang="en" sz="2200">
                <a:latin typeface="Calibri"/>
                <a:ea typeface="Calibri"/>
                <a:cs typeface="Calibri"/>
                <a:sym typeface="Calibri"/>
              </a:rPr>
              <a:t>can help protect </a:t>
            </a:r>
            <a:r>
              <a:rPr b="1" lang="en" sz="2200">
                <a:latin typeface="Calibri"/>
                <a:ea typeface="Calibri"/>
                <a:cs typeface="Calibri"/>
                <a:sym typeface="Calibri"/>
              </a:rPr>
              <a:t>biodiversity </a:t>
            </a:r>
            <a:r>
              <a:rPr lang="en" sz="2200">
                <a:latin typeface="Calibri"/>
                <a:ea typeface="Calibri"/>
                <a:cs typeface="Calibri"/>
                <a:sym typeface="Calibri"/>
              </a:rPr>
              <a:t>and reduce </a:t>
            </a:r>
            <a:r>
              <a:rPr b="1" lang="en" sz="2200">
                <a:latin typeface="Calibri"/>
                <a:ea typeface="Calibri"/>
                <a:cs typeface="Calibri"/>
                <a:sym typeface="Calibri"/>
              </a:rPr>
              <a:t>climate change</a:t>
            </a:r>
            <a:endParaRPr b="1"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rot="5400000">
            <a:off x="5360775" y="1360275"/>
            <a:ext cx="3783225" cy="3783225"/>
          </a:xfrm>
          <a:prstGeom prst="rect">
            <a:avLst/>
          </a:prstGeom>
          <a:noFill/>
          <a:ln>
            <a:noFill/>
          </a:ln>
        </p:spPr>
      </p:pic>
      <p:sp>
        <p:nvSpPr>
          <p:cNvPr id="68" name="Google Shape;68;p15"/>
          <p:cNvSpPr txBox="1"/>
          <p:nvPr/>
        </p:nvSpPr>
        <p:spPr>
          <a:xfrm>
            <a:off x="0" y="0"/>
            <a:ext cx="9094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Think, Pair, Share</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What do plants, animals, and humans all depend on to survive?</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1. Write one idea</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2. Pair up with a partner</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3. Share on your table</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rot="10800000">
            <a:off x="39576" y="1874025"/>
            <a:ext cx="9119199" cy="3269475"/>
          </a:xfrm>
          <a:prstGeom prst="rect">
            <a:avLst/>
          </a:prstGeom>
          <a:noFill/>
          <a:ln>
            <a:noFill/>
          </a:ln>
        </p:spPr>
      </p:pic>
      <p:sp>
        <p:nvSpPr>
          <p:cNvPr id="74" name="Google Shape;74;p16"/>
          <p:cNvSpPr txBox="1"/>
          <p:nvPr/>
        </p:nvSpPr>
        <p:spPr>
          <a:xfrm>
            <a:off x="0" y="0"/>
            <a:ext cx="690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Section A: Soil – The Foundation of Life</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sp>
        <p:nvSpPr>
          <p:cNvPr id="75" name="Google Shape;75;p16"/>
          <p:cNvSpPr txBox="1"/>
          <p:nvPr/>
        </p:nvSpPr>
        <p:spPr>
          <a:xfrm>
            <a:off x="179225" y="690225"/>
            <a:ext cx="8309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is Soil?</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Soil is made of minerals, air, water, and living organisms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It supports plant growth and stores carbon</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Healthy soil supports food production and biodiversity</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Soil is underappreciated. But it's vital in so many ways. Here's a look at the importance of soil - and why soil matters so much.&#10;&#10;This was made in partnership with The Royal Society. Animation by Flock London.&#10;&#10;Enjoyed this? Have a watch of this video next! Why water is really, really weird 👉  https://www.youtube.com/watch?v=mPpKhxtFf1Q&#10;&#10;Subscribe to BBC Ideas 👉  https://bbc.in/2F6ipav &#10;____________________________ &#10;Do you have a curious mind? You’re in the right place. &#10; &#10;Our aim on BBC Ideas is to feed your curiosity, to open your mind to new perspectives, and to leave you that little bit smarter.   &#10; &#10;So dive in. Let us know what you think. And make sure to subscribe!  👉https://bbc.in/2F6ipav &#10;  &#10;Visit our website to see all of our videos: https://www.bbc.com/ideas &#10;And follow BBC Ideas on Twitter: https://twitter.com/bbcideas &#10; &#10;#bbcideas #soil #planetEarth" id="80" name="Google Shape;80;p17" title="Why soil is one of the most amazing things on Earth | BBC Ideas">
            <a:hlinkClick r:id="rId3"/>
          </p:cNvPr>
          <p:cNvPicPr preferRelativeResize="0"/>
          <p:nvPr/>
        </p:nvPicPr>
        <p:blipFill>
          <a:blip r:embed="rId4">
            <a:alphaModFix/>
          </a:blip>
          <a:stretch>
            <a:fillRect/>
          </a:stretch>
        </p:blipFill>
        <p:spPr>
          <a:xfrm>
            <a:off x="0" y="0"/>
            <a:ext cx="914397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nvSpPr>
        <p:spPr>
          <a:xfrm>
            <a:off x="0" y="0"/>
            <a:ext cx="9094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Why Soil Matters</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p:txBody>
      </p:sp>
      <p:sp>
        <p:nvSpPr>
          <p:cNvPr id="86" name="Google Shape;86;p18"/>
          <p:cNvSpPr/>
          <p:nvPr/>
        </p:nvSpPr>
        <p:spPr>
          <a:xfrm>
            <a:off x="258850" y="1026750"/>
            <a:ext cx="2614800" cy="260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libri"/>
                <a:ea typeface="Calibri"/>
                <a:cs typeface="Calibri"/>
                <a:sym typeface="Calibri"/>
              </a:rPr>
              <a:t>Supports Life</a:t>
            </a:r>
            <a:endParaRPr b="1" sz="2400">
              <a:latin typeface="Calibri"/>
              <a:ea typeface="Calibri"/>
              <a:cs typeface="Calibri"/>
              <a:sym typeface="Calibri"/>
            </a:endParaRPr>
          </a:p>
          <a:p>
            <a:pPr indent="0" lvl="0" marL="0" rtl="0" algn="ctr">
              <a:spcBef>
                <a:spcPts val="0"/>
              </a:spcBef>
              <a:spcAft>
                <a:spcPts val="0"/>
              </a:spcAft>
              <a:buNone/>
            </a:pPr>
            <a:r>
              <a:t/>
            </a:r>
            <a:endParaRPr sz="23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Home to 25% of Earth's biodiversity - billions of organisms in one handful</a:t>
            </a:r>
            <a:endParaRPr sz="2200">
              <a:latin typeface="Calibri"/>
              <a:ea typeface="Calibri"/>
              <a:cs typeface="Calibri"/>
              <a:sym typeface="Calibri"/>
            </a:endParaRPr>
          </a:p>
        </p:txBody>
      </p:sp>
      <p:sp>
        <p:nvSpPr>
          <p:cNvPr id="87" name="Google Shape;87;p18"/>
          <p:cNvSpPr/>
          <p:nvPr/>
        </p:nvSpPr>
        <p:spPr>
          <a:xfrm>
            <a:off x="3178769" y="1026754"/>
            <a:ext cx="2614800" cy="260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libri"/>
                <a:ea typeface="Calibri"/>
                <a:cs typeface="Calibri"/>
                <a:sym typeface="Calibri"/>
              </a:rPr>
              <a:t>Grows Food</a:t>
            </a:r>
            <a:endParaRPr b="1" sz="2400">
              <a:latin typeface="Calibri"/>
              <a:ea typeface="Calibri"/>
              <a:cs typeface="Calibri"/>
              <a:sym typeface="Calibri"/>
            </a:endParaRPr>
          </a:p>
          <a:p>
            <a:pPr indent="0" lvl="0" marL="0" rtl="0" algn="ctr">
              <a:spcBef>
                <a:spcPts val="0"/>
              </a:spcBef>
              <a:spcAft>
                <a:spcPts val="0"/>
              </a:spcAft>
              <a:buNone/>
            </a:pPr>
            <a:r>
              <a:t/>
            </a:r>
            <a:endParaRPr sz="23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95% of our food comes from soil - essential for agriculture</a:t>
            </a:r>
            <a:endParaRPr sz="2200">
              <a:latin typeface="Calibri"/>
              <a:ea typeface="Calibri"/>
              <a:cs typeface="Calibri"/>
              <a:sym typeface="Calibri"/>
            </a:endParaRPr>
          </a:p>
          <a:p>
            <a:pPr indent="0" lvl="0" marL="0" rtl="0" algn="ctr">
              <a:spcBef>
                <a:spcPts val="0"/>
              </a:spcBef>
              <a:spcAft>
                <a:spcPts val="0"/>
              </a:spcAft>
              <a:buNone/>
            </a:pPr>
            <a:r>
              <a:t/>
            </a:r>
            <a:endParaRPr sz="2200">
              <a:latin typeface="Calibri"/>
              <a:ea typeface="Calibri"/>
              <a:cs typeface="Calibri"/>
              <a:sym typeface="Calibri"/>
            </a:endParaRPr>
          </a:p>
        </p:txBody>
      </p:sp>
      <p:sp>
        <p:nvSpPr>
          <p:cNvPr id="88" name="Google Shape;88;p18"/>
          <p:cNvSpPr/>
          <p:nvPr/>
        </p:nvSpPr>
        <p:spPr>
          <a:xfrm>
            <a:off x="6058904" y="1026754"/>
            <a:ext cx="2614800" cy="260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libri"/>
                <a:ea typeface="Calibri"/>
                <a:cs typeface="Calibri"/>
                <a:sym typeface="Calibri"/>
              </a:rPr>
              <a:t>Stores Carbon</a:t>
            </a:r>
            <a:endParaRPr b="1" sz="2400">
              <a:latin typeface="Calibri"/>
              <a:ea typeface="Calibri"/>
              <a:cs typeface="Calibri"/>
              <a:sym typeface="Calibri"/>
            </a:endParaRPr>
          </a:p>
          <a:p>
            <a:pPr indent="0" lvl="0" marL="0" rtl="0" algn="ctr">
              <a:spcBef>
                <a:spcPts val="0"/>
              </a:spcBef>
              <a:spcAft>
                <a:spcPts val="0"/>
              </a:spcAft>
              <a:buNone/>
            </a:pPr>
            <a:r>
              <a:t/>
            </a:r>
            <a:endParaRPr sz="2300">
              <a:latin typeface="Calibri"/>
              <a:ea typeface="Calibri"/>
              <a:cs typeface="Calibri"/>
              <a:sym typeface="Calibri"/>
            </a:endParaRPr>
          </a:p>
          <a:p>
            <a:pPr indent="0" lvl="0" marL="0" rtl="0" algn="ctr">
              <a:spcBef>
                <a:spcPts val="0"/>
              </a:spcBef>
              <a:spcAft>
                <a:spcPts val="0"/>
              </a:spcAft>
              <a:buNone/>
            </a:pPr>
            <a:r>
              <a:rPr lang="en" sz="2200">
                <a:latin typeface="Calibri"/>
                <a:ea typeface="Calibri"/>
                <a:cs typeface="Calibri"/>
                <a:sym typeface="Calibri"/>
              </a:rPr>
              <a:t>Contains more carbon than all plants and atmosphere combined</a:t>
            </a:r>
            <a:endParaRPr sz="2200">
              <a:latin typeface="Calibri"/>
              <a:ea typeface="Calibri"/>
              <a:cs typeface="Calibri"/>
              <a:sym typeface="Calibri"/>
            </a:endParaRPr>
          </a:p>
        </p:txBody>
      </p:sp>
      <p:pic>
        <p:nvPicPr>
          <p:cNvPr id="89" name="Google Shape;89;p18"/>
          <p:cNvPicPr preferRelativeResize="0"/>
          <p:nvPr/>
        </p:nvPicPr>
        <p:blipFill>
          <a:blip r:embed="rId3">
            <a:alphaModFix/>
          </a:blip>
          <a:stretch>
            <a:fillRect/>
          </a:stretch>
        </p:blipFill>
        <p:spPr>
          <a:xfrm flipH="1">
            <a:off x="1632680" y="2992975"/>
            <a:ext cx="4512999" cy="2102150"/>
          </a:xfrm>
          <a:prstGeom prst="rect">
            <a:avLst/>
          </a:prstGeom>
          <a:noFill/>
          <a:ln>
            <a:noFill/>
          </a:ln>
        </p:spPr>
      </p:pic>
      <p:sp>
        <p:nvSpPr>
          <p:cNvPr id="90" name="Google Shape;90;p18"/>
          <p:cNvSpPr txBox="1"/>
          <p:nvPr/>
        </p:nvSpPr>
        <p:spPr>
          <a:xfrm>
            <a:off x="6304950" y="4079325"/>
            <a:ext cx="2754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dk1"/>
                </a:solidFill>
                <a:latin typeface="Calibri"/>
                <a:ea typeface="Calibri"/>
                <a:cs typeface="Calibri"/>
                <a:sym typeface="Calibri"/>
              </a:rPr>
              <a:t>What might happen if soil becomes damaged or unhealthy?</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a:off x="0" y="0"/>
            <a:ext cx="690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Section B: </a:t>
            </a:r>
            <a:r>
              <a:rPr b="1" lang="en" sz="2400">
                <a:latin typeface="Calibri"/>
                <a:ea typeface="Calibri"/>
                <a:cs typeface="Calibri"/>
                <a:sym typeface="Calibri"/>
              </a:rPr>
              <a:t>Crops – What We Grow and Why</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sp>
        <p:nvSpPr>
          <p:cNvPr id="96" name="Google Shape;96;p19"/>
          <p:cNvSpPr txBox="1"/>
          <p:nvPr/>
        </p:nvSpPr>
        <p:spPr>
          <a:xfrm>
            <a:off x="179225" y="690225"/>
            <a:ext cx="8309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is a Crop?</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Food </a:t>
            </a:r>
            <a:r>
              <a:rPr lang="en" sz="2400">
                <a:latin typeface="Calibri"/>
                <a:ea typeface="Calibri"/>
                <a:cs typeface="Calibri"/>
                <a:sym typeface="Calibri"/>
              </a:rPr>
              <a:t>to eat</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Materials </a:t>
            </a:r>
            <a:r>
              <a:rPr lang="en" sz="2400">
                <a:latin typeface="Calibri"/>
                <a:ea typeface="Calibri"/>
                <a:cs typeface="Calibri"/>
                <a:sym typeface="Calibri"/>
              </a:rPr>
              <a:t>for clothing fuels and building</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Income</a:t>
            </a:r>
            <a:r>
              <a:rPr lang="en" sz="2400">
                <a:latin typeface="Calibri"/>
                <a:ea typeface="Calibri"/>
                <a:cs typeface="Calibri"/>
                <a:sym typeface="Calibri"/>
              </a:rPr>
              <a:t>, selling produce for profit</a:t>
            </a:r>
            <a:endParaRPr sz="2400">
              <a:latin typeface="Calibri"/>
              <a:ea typeface="Calibri"/>
              <a:cs typeface="Calibri"/>
              <a:sym typeface="Calibri"/>
            </a:endParaRPr>
          </a:p>
        </p:txBody>
      </p:sp>
      <p:pic>
        <p:nvPicPr>
          <p:cNvPr id="97" name="Google Shape;97;p19"/>
          <p:cNvPicPr preferRelativeResize="0"/>
          <p:nvPr/>
        </p:nvPicPr>
        <p:blipFill>
          <a:blip r:embed="rId3">
            <a:alphaModFix/>
          </a:blip>
          <a:stretch>
            <a:fillRect/>
          </a:stretch>
        </p:blipFill>
        <p:spPr>
          <a:xfrm>
            <a:off x="0" y="1537775"/>
            <a:ext cx="9144000" cy="360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nvSpPr>
        <p:spPr>
          <a:xfrm>
            <a:off x="4499750" y="1466725"/>
            <a:ext cx="4189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Explore six types of crops using the National Geographic article</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pic>
        <p:nvPicPr>
          <p:cNvPr id="103" name="Google Shape;103;p20"/>
          <p:cNvPicPr preferRelativeResize="0"/>
          <p:nvPr/>
        </p:nvPicPr>
        <p:blipFill>
          <a:blip r:embed="rId3">
            <a:alphaModFix/>
          </a:blip>
          <a:stretch>
            <a:fillRect/>
          </a:stretch>
        </p:blipFill>
        <p:spPr>
          <a:xfrm>
            <a:off x="99300" y="422800"/>
            <a:ext cx="4261775" cy="4372075"/>
          </a:xfrm>
          <a:prstGeom prst="rect">
            <a:avLst/>
          </a:prstGeom>
          <a:noFill/>
          <a:ln>
            <a:noFill/>
          </a:ln>
          <a:effectLst>
            <a:outerShdw blurRad="57150" rotWithShape="0" algn="bl" dir="5400000" dist="19050">
              <a:srgbClr val="000000">
                <a:alpha val="50000"/>
              </a:srgbClr>
            </a:outerShdw>
          </a:effectLst>
        </p:spPr>
      </p:pic>
      <p:sp>
        <p:nvSpPr>
          <p:cNvPr id="104" name="Google Shape;104;p20"/>
          <p:cNvSpPr txBox="1"/>
          <p:nvPr/>
        </p:nvSpPr>
        <p:spPr>
          <a:xfrm>
            <a:off x="4728900" y="4625800"/>
            <a:ext cx="441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Calibri"/>
                <a:ea typeface="Calibri"/>
                <a:cs typeface="Calibri"/>
                <a:sym typeface="Calibri"/>
                <a:hlinkClick r:id="rId4"/>
              </a:rPr>
              <a:t>https://education.nationalgeographic.org/resource/crop/</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nvSpPr>
        <p:spPr>
          <a:xfrm>
            <a:off x="0" y="0"/>
            <a:ext cx="9094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Types of Crops</a:t>
            </a:r>
            <a:endParaRPr b="1" sz="2400">
              <a:latin typeface="Calibri"/>
              <a:ea typeface="Calibri"/>
              <a:cs typeface="Calibri"/>
              <a:sym typeface="Calibri"/>
            </a:endParaRPr>
          </a:p>
        </p:txBody>
      </p:sp>
      <p:sp>
        <p:nvSpPr>
          <p:cNvPr id="110" name="Google Shape;110;p21"/>
          <p:cNvSpPr/>
          <p:nvPr/>
        </p:nvSpPr>
        <p:spPr>
          <a:xfrm>
            <a:off x="433725" y="554100"/>
            <a:ext cx="3385800" cy="1322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rPr>
              <a:t>🌾</a:t>
            </a:r>
            <a:r>
              <a:rPr b="1" lang="en" sz="2200">
                <a:solidFill>
                  <a:schemeClr val="dk1"/>
                </a:solidFill>
                <a:latin typeface="Calibri"/>
                <a:ea typeface="Calibri"/>
                <a:cs typeface="Calibri"/>
                <a:sym typeface="Calibri"/>
              </a:rPr>
              <a:t>Food crops </a:t>
            </a:r>
            <a:endParaRPr b="1" sz="2200">
              <a:solidFill>
                <a:schemeClr val="dk1"/>
              </a:solidFill>
              <a:latin typeface="Calibri"/>
              <a:ea typeface="Calibri"/>
              <a:cs typeface="Calibri"/>
              <a:sym typeface="Calibri"/>
            </a:endParaRPr>
          </a:p>
          <a:p>
            <a:pPr indent="0" lvl="0" marL="0" rtl="0" algn="ctr">
              <a:spcBef>
                <a:spcPts val="0"/>
              </a:spcBef>
              <a:spcAft>
                <a:spcPts val="0"/>
              </a:spcAft>
              <a:buNone/>
            </a:pPr>
            <a:r>
              <a:rPr lang="en" sz="2200">
                <a:solidFill>
                  <a:schemeClr val="dk1"/>
                </a:solidFill>
                <a:latin typeface="Calibri"/>
                <a:ea typeface="Calibri"/>
                <a:cs typeface="Calibri"/>
                <a:sym typeface="Calibri"/>
              </a:rPr>
              <a:t>Wheat, corn, rice, vegetables</a:t>
            </a:r>
            <a:endParaRPr sz="2200">
              <a:solidFill>
                <a:schemeClr val="dk1"/>
              </a:solidFill>
              <a:latin typeface="Calibri"/>
              <a:ea typeface="Calibri"/>
              <a:cs typeface="Calibri"/>
              <a:sym typeface="Calibri"/>
            </a:endParaRPr>
          </a:p>
        </p:txBody>
      </p:sp>
      <p:sp>
        <p:nvSpPr>
          <p:cNvPr id="111" name="Google Shape;111;p21"/>
          <p:cNvSpPr/>
          <p:nvPr/>
        </p:nvSpPr>
        <p:spPr>
          <a:xfrm>
            <a:off x="433725" y="1987400"/>
            <a:ext cx="3385800" cy="1322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rPr>
              <a:t>👕 </a:t>
            </a:r>
            <a:r>
              <a:rPr b="1" lang="en" sz="2200">
                <a:solidFill>
                  <a:schemeClr val="dk1"/>
                </a:solidFill>
                <a:latin typeface="Calibri"/>
                <a:ea typeface="Calibri"/>
                <a:cs typeface="Calibri"/>
                <a:sym typeface="Calibri"/>
              </a:rPr>
              <a:t>Fibre crops </a:t>
            </a:r>
            <a:endParaRPr b="1" sz="2200">
              <a:solidFill>
                <a:schemeClr val="dk1"/>
              </a:solidFill>
              <a:latin typeface="Calibri"/>
              <a:ea typeface="Calibri"/>
              <a:cs typeface="Calibri"/>
              <a:sym typeface="Calibri"/>
            </a:endParaRPr>
          </a:p>
          <a:p>
            <a:pPr indent="0" lvl="0" marL="0" rtl="0" algn="ctr">
              <a:spcBef>
                <a:spcPts val="0"/>
              </a:spcBef>
              <a:spcAft>
                <a:spcPts val="0"/>
              </a:spcAft>
              <a:buNone/>
            </a:pPr>
            <a:r>
              <a:rPr lang="en" sz="2200">
                <a:solidFill>
                  <a:schemeClr val="dk1"/>
                </a:solidFill>
                <a:latin typeface="Calibri"/>
                <a:ea typeface="Calibri"/>
                <a:cs typeface="Calibri"/>
                <a:sym typeface="Calibri"/>
              </a:rPr>
              <a:t>Cotton for clothing or bamboo for paper</a:t>
            </a:r>
            <a:endParaRPr sz="2200">
              <a:solidFill>
                <a:schemeClr val="dk1"/>
              </a:solidFill>
              <a:latin typeface="Calibri"/>
              <a:ea typeface="Calibri"/>
              <a:cs typeface="Calibri"/>
              <a:sym typeface="Calibri"/>
            </a:endParaRPr>
          </a:p>
        </p:txBody>
      </p:sp>
      <p:sp>
        <p:nvSpPr>
          <p:cNvPr id="112" name="Google Shape;112;p21"/>
          <p:cNvSpPr/>
          <p:nvPr/>
        </p:nvSpPr>
        <p:spPr>
          <a:xfrm>
            <a:off x="433725" y="3433982"/>
            <a:ext cx="3385800" cy="1322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rPr>
              <a:t>🌸 </a:t>
            </a:r>
            <a:r>
              <a:rPr b="1" lang="en" sz="2200">
                <a:solidFill>
                  <a:schemeClr val="dk1"/>
                </a:solidFill>
                <a:latin typeface="Calibri"/>
                <a:ea typeface="Calibri"/>
                <a:cs typeface="Calibri"/>
                <a:sym typeface="Calibri"/>
              </a:rPr>
              <a:t>Ornamental </a:t>
            </a:r>
            <a:r>
              <a:rPr b="1" lang="en" sz="2200">
                <a:solidFill>
                  <a:schemeClr val="dk1"/>
                </a:solidFill>
                <a:latin typeface="Calibri"/>
                <a:ea typeface="Calibri"/>
                <a:cs typeface="Calibri"/>
                <a:sym typeface="Calibri"/>
              </a:rPr>
              <a:t>crops </a:t>
            </a:r>
            <a:endParaRPr b="1" sz="2200">
              <a:solidFill>
                <a:schemeClr val="dk1"/>
              </a:solidFill>
              <a:latin typeface="Calibri"/>
              <a:ea typeface="Calibri"/>
              <a:cs typeface="Calibri"/>
              <a:sym typeface="Calibri"/>
            </a:endParaRPr>
          </a:p>
          <a:p>
            <a:pPr indent="0" lvl="0" marL="0" rtl="0" algn="ctr">
              <a:spcBef>
                <a:spcPts val="0"/>
              </a:spcBef>
              <a:spcAft>
                <a:spcPts val="0"/>
              </a:spcAft>
              <a:buNone/>
            </a:pPr>
            <a:r>
              <a:rPr lang="en" sz="2200">
                <a:solidFill>
                  <a:schemeClr val="dk1"/>
                </a:solidFill>
                <a:latin typeface="Calibri"/>
                <a:ea typeface="Calibri"/>
                <a:cs typeface="Calibri"/>
                <a:sym typeface="Calibri"/>
              </a:rPr>
              <a:t>Flowers for decoration or trees for Christmas</a:t>
            </a:r>
            <a:endParaRPr sz="2200">
              <a:solidFill>
                <a:schemeClr val="dk1"/>
              </a:solidFill>
              <a:latin typeface="Calibri"/>
              <a:ea typeface="Calibri"/>
              <a:cs typeface="Calibri"/>
              <a:sym typeface="Calibri"/>
            </a:endParaRPr>
          </a:p>
        </p:txBody>
      </p:sp>
      <p:sp>
        <p:nvSpPr>
          <p:cNvPr id="113" name="Google Shape;113;p21"/>
          <p:cNvSpPr/>
          <p:nvPr/>
        </p:nvSpPr>
        <p:spPr>
          <a:xfrm>
            <a:off x="4369100" y="554088"/>
            <a:ext cx="3385800" cy="1322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rPr>
              <a:t>🌽</a:t>
            </a:r>
            <a:r>
              <a:rPr b="1" lang="en" sz="2200">
                <a:solidFill>
                  <a:schemeClr val="dk1"/>
                </a:solidFill>
                <a:latin typeface="Calibri"/>
                <a:ea typeface="Calibri"/>
                <a:cs typeface="Calibri"/>
                <a:sym typeface="Calibri"/>
              </a:rPr>
              <a:t>Feed crops </a:t>
            </a:r>
            <a:endParaRPr b="1" sz="2200">
              <a:solidFill>
                <a:schemeClr val="dk1"/>
              </a:solidFill>
              <a:latin typeface="Calibri"/>
              <a:ea typeface="Calibri"/>
              <a:cs typeface="Calibri"/>
              <a:sym typeface="Calibri"/>
            </a:endParaRPr>
          </a:p>
          <a:p>
            <a:pPr indent="0" lvl="0" marL="0" rtl="0" algn="ctr">
              <a:spcBef>
                <a:spcPts val="0"/>
              </a:spcBef>
              <a:spcAft>
                <a:spcPts val="0"/>
              </a:spcAft>
              <a:buNone/>
            </a:pPr>
            <a:r>
              <a:rPr lang="en" sz="2200">
                <a:solidFill>
                  <a:schemeClr val="dk1"/>
                </a:solidFill>
                <a:latin typeface="Calibri"/>
                <a:ea typeface="Calibri"/>
                <a:cs typeface="Calibri"/>
                <a:sym typeface="Calibri"/>
              </a:rPr>
              <a:t>Crops grown to feed animals</a:t>
            </a:r>
            <a:endParaRPr sz="2200">
              <a:solidFill>
                <a:schemeClr val="dk1"/>
              </a:solidFill>
              <a:latin typeface="Calibri"/>
              <a:ea typeface="Calibri"/>
              <a:cs typeface="Calibri"/>
              <a:sym typeface="Calibri"/>
            </a:endParaRPr>
          </a:p>
        </p:txBody>
      </p:sp>
      <p:sp>
        <p:nvSpPr>
          <p:cNvPr id="114" name="Google Shape;114;p21"/>
          <p:cNvSpPr/>
          <p:nvPr/>
        </p:nvSpPr>
        <p:spPr>
          <a:xfrm>
            <a:off x="4369100" y="1987388"/>
            <a:ext cx="3385800" cy="1322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rPr>
              <a:t>🌻 </a:t>
            </a:r>
            <a:r>
              <a:rPr b="1" lang="en" sz="2200">
                <a:solidFill>
                  <a:schemeClr val="dk1"/>
                </a:solidFill>
                <a:latin typeface="Calibri"/>
                <a:ea typeface="Calibri"/>
                <a:cs typeface="Calibri"/>
                <a:sym typeface="Calibri"/>
              </a:rPr>
              <a:t>Oil </a:t>
            </a:r>
            <a:r>
              <a:rPr b="1" lang="en" sz="2200">
                <a:solidFill>
                  <a:schemeClr val="dk1"/>
                </a:solidFill>
                <a:latin typeface="Calibri"/>
                <a:ea typeface="Calibri"/>
                <a:cs typeface="Calibri"/>
                <a:sym typeface="Calibri"/>
              </a:rPr>
              <a:t>crops </a:t>
            </a:r>
            <a:endParaRPr b="1" sz="2200">
              <a:solidFill>
                <a:schemeClr val="dk1"/>
              </a:solidFill>
              <a:latin typeface="Calibri"/>
              <a:ea typeface="Calibri"/>
              <a:cs typeface="Calibri"/>
              <a:sym typeface="Calibri"/>
            </a:endParaRPr>
          </a:p>
          <a:p>
            <a:pPr indent="0" lvl="0" marL="0" rtl="0" algn="ctr">
              <a:spcBef>
                <a:spcPts val="0"/>
              </a:spcBef>
              <a:spcAft>
                <a:spcPts val="0"/>
              </a:spcAft>
              <a:buNone/>
            </a:pPr>
            <a:r>
              <a:rPr lang="en" sz="2200">
                <a:solidFill>
                  <a:schemeClr val="dk1"/>
                </a:solidFill>
                <a:latin typeface="Calibri"/>
                <a:ea typeface="Calibri"/>
                <a:cs typeface="Calibri"/>
                <a:sym typeface="Calibri"/>
              </a:rPr>
              <a:t>Wheat, corn, rice, vegetables</a:t>
            </a:r>
            <a:endParaRPr sz="2200">
              <a:solidFill>
                <a:schemeClr val="dk1"/>
              </a:solidFill>
              <a:latin typeface="Calibri"/>
              <a:ea typeface="Calibri"/>
              <a:cs typeface="Calibri"/>
              <a:sym typeface="Calibri"/>
            </a:endParaRPr>
          </a:p>
        </p:txBody>
      </p:sp>
      <p:sp>
        <p:nvSpPr>
          <p:cNvPr id="115" name="Google Shape;115;p21"/>
          <p:cNvSpPr/>
          <p:nvPr/>
        </p:nvSpPr>
        <p:spPr>
          <a:xfrm>
            <a:off x="4369100" y="3433970"/>
            <a:ext cx="3385800" cy="1322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800">
                <a:solidFill>
                  <a:schemeClr val="dk1"/>
                </a:solidFill>
              </a:rPr>
              <a:t>⚙️ </a:t>
            </a:r>
            <a:r>
              <a:rPr b="1" lang="en" sz="2200">
                <a:solidFill>
                  <a:schemeClr val="dk1"/>
                </a:solidFill>
                <a:latin typeface="Calibri"/>
                <a:ea typeface="Calibri"/>
                <a:cs typeface="Calibri"/>
                <a:sym typeface="Calibri"/>
              </a:rPr>
              <a:t>Industrial </a:t>
            </a:r>
            <a:r>
              <a:rPr b="1" lang="en" sz="2200">
                <a:solidFill>
                  <a:schemeClr val="dk1"/>
                </a:solidFill>
                <a:latin typeface="Calibri"/>
                <a:ea typeface="Calibri"/>
                <a:cs typeface="Calibri"/>
                <a:sym typeface="Calibri"/>
              </a:rPr>
              <a:t>crops </a:t>
            </a:r>
            <a:endParaRPr b="1" sz="2200">
              <a:solidFill>
                <a:schemeClr val="dk1"/>
              </a:solidFill>
              <a:latin typeface="Calibri"/>
              <a:ea typeface="Calibri"/>
              <a:cs typeface="Calibri"/>
              <a:sym typeface="Calibri"/>
            </a:endParaRPr>
          </a:p>
          <a:p>
            <a:pPr indent="0" lvl="0" marL="0" rtl="0" algn="ctr">
              <a:spcBef>
                <a:spcPts val="0"/>
              </a:spcBef>
              <a:spcAft>
                <a:spcPts val="0"/>
              </a:spcAft>
              <a:buNone/>
            </a:pPr>
            <a:r>
              <a:rPr lang="en" sz="2200">
                <a:solidFill>
                  <a:schemeClr val="dk1"/>
                </a:solidFill>
                <a:latin typeface="Calibri"/>
                <a:ea typeface="Calibri"/>
                <a:cs typeface="Calibri"/>
                <a:sym typeface="Calibri"/>
              </a:rPr>
              <a:t>Biofuels, rubber</a:t>
            </a:r>
            <a:endParaRPr sz="2200">
              <a:solidFill>
                <a:schemeClr val="dk1"/>
              </a:solidFill>
              <a:latin typeface="Calibri"/>
              <a:ea typeface="Calibri"/>
              <a:cs typeface="Calibri"/>
              <a:sym typeface="Calibri"/>
            </a:endParaRPr>
          </a:p>
        </p:txBody>
      </p:sp>
      <p:sp>
        <p:nvSpPr>
          <p:cNvPr id="116" name="Google Shape;116;p21"/>
          <p:cNvSpPr txBox="1"/>
          <p:nvPr/>
        </p:nvSpPr>
        <p:spPr>
          <a:xfrm>
            <a:off x="3325025" y="4798400"/>
            <a:ext cx="5880300" cy="415500"/>
          </a:xfrm>
          <a:prstGeom prst="rect">
            <a:avLst/>
          </a:prstGeom>
          <a:noFill/>
          <a:ln>
            <a:noFill/>
          </a:ln>
        </p:spPr>
        <p:txBody>
          <a:bodyPr anchorCtr="0" anchor="t" bIns="91425" lIns="91425" spcFirstLastPara="1" rIns="91425" wrap="square" tIns="91425">
            <a:spAutoFit/>
          </a:bodyPr>
          <a:lstStyle/>
          <a:p>
            <a:pPr indent="0" lvl="0" marL="457200" rtl="0" algn="r">
              <a:spcBef>
                <a:spcPts val="0"/>
              </a:spcBef>
              <a:spcAft>
                <a:spcPts val="0"/>
              </a:spcAft>
              <a:buNone/>
            </a:pPr>
            <a:r>
              <a:rPr b="1" i="1" lang="en" sz="1500">
                <a:solidFill>
                  <a:srgbClr val="2C5F2D"/>
                </a:solidFill>
                <a:latin typeface="Calibri"/>
                <a:ea typeface="Calibri"/>
                <a:cs typeface="Calibri"/>
                <a:sym typeface="Calibri"/>
              </a:rPr>
              <a:t>Which crop types use the most land, and why?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