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b8160ab432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b8160ab432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b8160ab432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b8160ab432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b8160ab432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b8160ab432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b8160ab432_0_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b8160ab432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bfd5857395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bfd5857395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b8160ab432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b8160ab432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bfd5857395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bfd5857395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c20a2b2aa5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3c20a2b2aa5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b8160ab432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b8160ab432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b8160ab432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b8160ab432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b8160ab432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3b8160ab432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b8160ab432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b8160ab432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b8160ab432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b8160ab432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b8160ab432_0_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b8160ab432_0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bfd5857395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bfd5857395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b991f90285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b991f90285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b991f90285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b991f90285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b991f90285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b991f90285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3b991f90285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3b991f90285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c20a2b2aa5_1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3c20a2b2aa5_1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c20a2b2aa5_1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3c20a2b2aa5_1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c20a2b2aa5_1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3c20a2b2aa5_1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3c20a2b2aa5_1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3c20a2b2aa5_1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c20a2b2aa5_1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3c20a2b2aa5_1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c20a2b2aa5_1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3c20a2b2aa5_1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c20a2b2aa5_1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c20a2b2aa5_1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c20a2b2aa5_1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c20a2b2aa5_1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3c20a2b2aa5_1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3c20a2b2aa5_1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c20a2b2aa5_1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c20a2b2aa5_1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3c20a2b2aa5_1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3c20a2b2aa5_1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3b8160ab432_0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Google Shape;258;g3b8160ab432_0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://www.youtube.com/watch?v=In6Rl3Q2THQ" TargetMode="External"/><Relationship Id="rId4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hyperlink" Target="http://www.youtube.com/watch?v=MRYsIdeyKbw" TargetMode="External"/><Relationship Id="rId4" Type="http://schemas.openxmlformats.org/officeDocument/2006/relationships/image" Target="../media/image15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Relationship Id="rId4" Type="http://schemas.openxmlformats.org/officeDocument/2006/relationships/image" Target="../media/image7.png"/><Relationship Id="rId5" Type="http://schemas.openxmlformats.org/officeDocument/2006/relationships/hyperlink" Target="https://www.ciwf.org.uk/media/5262846/Science-worksheets-compilation-booklet.pdf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7.png"/><Relationship Id="rId4" Type="http://schemas.openxmlformats.org/officeDocument/2006/relationships/image" Target="../media/image23.png"/><Relationship Id="rId5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://www.youtube.com/watch?v=pfLHMmsftG4" TargetMode="External"/><Relationship Id="rId4" Type="http://schemas.openxmlformats.org/officeDocument/2006/relationships/image" Target="../media/image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://www.youtube.com/watch?v=MRYsIdeyKbw" TargetMode="External"/><Relationship Id="rId4" Type="http://schemas.openxmlformats.org/officeDocument/2006/relationships/image" Target="../media/image15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png"/><Relationship Id="rId4" Type="http://schemas.openxmlformats.org/officeDocument/2006/relationships/image" Target="../media/image12.png"/><Relationship Id="rId5" Type="http://schemas.openxmlformats.org/officeDocument/2006/relationships/image" Target="../media/image20.png"/><Relationship Id="rId6" Type="http://schemas.openxmlformats.org/officeDocument/2006/relationships/image" Target="../media/image18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png"/><Relationship Id="rId4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8775" y="3374750"/>
            <a:ext cx="3389400" cy="1645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4150" y="3562150"/>
            <a:ext cx="3345200" cy="1458525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0" y="0"/>
            <a:ext cx="90804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5200">
                <a:latin typeface="Calibri"/>
                <a:ea typeface="Calibri"/>
                <a:cs typeface="Calibri"/>
                <a:sym typeface="Calibri"/>
              </a:rPr>
              <a:t>HOW SHOULD WE FARM FOR A BETTER WORLD?</a:t>
            </a:r>
            <a:endParaRPr b="1" sz="5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200">
                <a:latin typeface="Calibri"/>
                <a:ea typeface="Calibri"/>
                <a:cs typeface="Calibri"/>
                <a:sym typeface="Calibri"/>
              </a:rPr>
              <a:t>Lesson 2 - Selective Breeding and </a:t>
            </a:r>
            <a:endParaRPr sz="4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200">
                <a:latin typeface="Calibri"/>
                <a:ea typeface="Calibri"/>
                <a:cs typeface="Calibri"/>
                <a:sym typeface="Calibri"/>
              </a:rPr>
              <a:t>Food Chains</a:t>
            </a:r>
            <a:endParaRPr sz="42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/>
        </p:nvSpPr>
        <p:spPr>
          <a:xfrm>
            <a:off x="0" y="0"/>
            <a:ext cx="7207500" cy="400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Learning Objectives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By the end of this lesson, you will be able to: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Font typeface="Calibri"/>
              <a:buChar char="●"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Explain what </a:t>
            </a:r>
            <a:r>
              <a:rPr b="1" lang="en" sz="2200">
                <a:latin typeface="Calibri"/>
                <a:ea typeface="Calibri"/>
                <a:cs typeface="Calibri"/>
                <a:sym typeface="Calibri"/>
              </a:rPr>
              <a:t>selective breeding</a:t>
            </a: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 is and why it is used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Font typeface="Calibri"/>
              <a:buChar char="●"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Describe advantages and disadvantages of selective breeding in farmed animals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Font typeface="Calibri"/>
              <a:buChar char="●"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Understand basic </a:t>
            </a:r>
            <a:r>
              <a:rPr b="1" lang="en" sz="2200">
                <a:latin typeface="Calibri"/>
                <a:ea typeface="Calibri"/>
                <a:cs typeface="Calibri"/>
                <a:sym typeface="Calibri"/>
              </a:rPr>
              <a:t>food chains</a:t>
            </a: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b="1" lang="en" sz="2200">
                <a:latin typeface="Calibri"/>
                <a:ea typeface="Calibri"/>
                <a:cs typeface="Calibri"/>
                <a:sym typeface="Calibri"/>
              </a:rPr>
              <a:t>energy transfer</a:t>
            </a:r>
            <a:endParaRPr b="1" sz="2200"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Font typeface="Calibri"/>
              <a:buChar char="●"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Explain how </a:t>
            </a:r>
            <a:r>
              <a:rPr b="1" lang="en" sz="2200">
                <a:latin typeface="Calibri"/>
                <a:ea typeface="Calibri"/>
                <a:cs typeface="Calibri"/>
                <a:sym typeface="Calibri"/>
              </a:rPr>
              <a:t>farmed animals</a:t>
            </a: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 fit into human food chains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Font typeface="Calibri"/>
              <a:buChar char="●"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Evaluate whether animal farming is an </a:t>
            </a:r>
            <a:r>
              <a:rPr b="1" lang="en" sz="2200">
                <a:latin typeface="Calibri"/>
                <a:ea typeface="Calibri"/>
                <a:cs typeface="Calibri"/>
                <a:sym typeface="Calibri"/>
              </a:rPr>
              <a:t>efficient and ethical</a:t>
            </a: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 food system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26276" y="2765575"/>
            <a:ext cx="2484100" cy="248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 rotWithShape="1">
          <a:blip r:embed="rId3">
            <a:alphaModFix/>
          </a:blip>
          <a:srcRect b="34982" l="0" r="61790" t="44796"/>
          <a:stretch/>
        </p:blipFill>
        <p:spPr>
          <a:xfrm rot="3157885">
            <a:off x="6198996" y="3400269"/>
            <a:ext cx="3493935" cy="984987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0" y="0"/>
            <a:ext cx="90942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Starter Activity: Think &amp; Pair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2400">
                <a:latin typeface="Calibri"/>
                <a:ea typeface="Calibri"/>
                <a:cs typeface="Calibri"/>
                <a:sym typeface="Calibri"/>
              </a:rPr>
              <a:t>Why do farm animals look very different today compared to animals in the wild?</a:t>
            </a:r>
            <a:endParaRPr b="1" i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Instructions: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Think: Write down one idea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Pair: Share with a partner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Share: We'll collect ideas as a class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Think about: growth, size, milk production, eggs, meat...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/>
        </p:nvSpPr>
        <p:spPr>
          <a:xfrm>
            <a:off x="0" y="0"/>
            <a:ext cx="8876100" cy="350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What is Selective Breeding?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Selective breeding is when humans </a:t>
            </a: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choose animals</a:t>
            </a: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 with certain characteristics to </a:t>
            </a: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breed </a:t>
            </a: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together, so their </a:t>
            </a: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offspring </a:t>
            </a: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show those traits.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Common Traits Selected: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6"/>
          <p:cNvSpPr/>
          <p:nvPr/>
        </p:nvSpPr>
        <p:spPr>
          <a:xfrm>
            <a:off x="175375" y="2413750"/>
            <a:ext cx="2884200" cy="1055100"/>
          </a:xfrm>
          <a:prstGeom prst="roundRect">
            <a:avLst>
              <a:gd fmla="val 16667" name="adj"/>
            </a:avLst>
          </a:prstGeom>
          <a:solidFill>
            <a:srgbClr val="D9EAD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latin typeface="Calibri"/>
                <a:ea typeface="Calibri"/>
                <a:cs typeface="Calibri"/>
                <a:sym typeface="Calibri"/>
              </a:rPr>
              <a:t>Growth &amp; Size</a:t>
            </a:r>
            <a:endParaRPr b="1"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Faster growth, larger body size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16"/>
          <p:cNvSpPr/>
          <p:nvPr/>
        </p:nvSpPr>
        <p:spPr>
          <a:xfrm>
            <a:off x="148575" y="3654675"/>
            <a:ext cx="2884200" cy="1055100"/>
          </a:xfrm>
          <a:prstGeom prst="roundRect">
            <a:avLst>
              <a:gd fmla="val 16667" name="adj"/>
            </a:avLst>
          </a:prstGeom>
          <a:solidFill>
            <a:srgbClr val="D9EAD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latin typeface="Calibri"/>
                <a:ea typeface="Calibri"/>
                <a:cs typeface="Calibri"/>
                <a:sym typeface="Calibri"/>
              </a:rPr>
              <a:t>Production</a:t>
            </a:r>
            <a:endParaRPr b="1"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More meat, milk, or eggs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16"/>
          <p:cNvSpPr/>
          <p:nvPr/>
        </p:nvSpPr>
        <p:spPr>
          <a:xfrm>
            <a:off x="3181300" y="2413750"/>
            <a:ext cx="2884200" cy="1055100"/>
          </a:xfrm>
          <a:prstGeom prst="roundRect">
            <a:avLst>
              <a:gd fmla="val 16667" name="adj"/>
            </a:avLst>
          </a:prstGeom>
          <a:solidFill>
            <a:srgbClr val="D9EAD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latin typeface="Calibri"/>
                <a:ea typeface="Calibri"/>
                <a:cs typeface="Calibri"/>
                <a:sym typeface="Calibri"/>
              </a:rPr>
              <a:t>Body Shape</a:t>
            </a:r>
            <a:endParaRPr b="1"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Specific proportions for meat production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16"/>
          <p:cNvSpPr/>
          <p:nvPr/>
        </p:nvSpPr>
        <p:spPr>
          <a:xfrm>
            <a:off x="3181300" y="3654675"/>
            <a:ext cx="2884200" cy="1055100"/>
          </a:xfrm>
          <a:prstGeom prst="roundRect">
            <a:avLst>
              <a:gd fmla="val 16667" name="adj"/>
            </a:avLst>
          </a:prstGeom>
          <a:solidFill>
            <a:srgbClr val="D9EAD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latin typeface="Calibri"/>
                <a:ea typeface="Calibri"/>
                <a:cs typeface="Calibri"/>
                <a:sym typeface="Calibri"/>
              </a:rPr>
              <a:t>Behaviour</a:t>
            </a:r>
            <a:endParaRPr b="1"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Calm, easy to manage temperament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8" name="Google Shape;78;p16"/>
          <p:cNvPicPr preferRelativeResize="0"/>
          <p:nvPr/>
        </p:nvPicPr>
        <p:blipFill rotWithShape="1">
          <a:blip r:embed="rId3">
            <a:alphaModFix/>
          </a:blip>
          <a:srcRect b="9621" l="17329" r="17963" t="13722"/>
          <a:stretch/>
        </p:blipFill>
        <p:spPr>
          <a:xfrm>
            <a:off x="6122275" y="2227475"/>
            <a:ext cx="2810849" cy="2916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/>
        </p:nvSpPr>
        <p:spPr>
          <a:xfrm>
            <a:off x="365025" y="763200"/>
            <a:ext cx="6600600" cy="31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Video: Overview of Selective Breeding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Trigger Warning: This film contains scenes of animals which may be upsetting.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While watching, note: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One benefit of selective breeding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One problem caused by selective breeding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4" name="Google Shape;84;p17"/>
          <p:cNvPicPr preferRelativeResize="0"/>
          <p:nvPr/>
        </p:nvPicPr>
        <p:blipFill rotWithShape="1">
          <a:blip r:embed="rId3">
            <a:alphaModFix/>
          </a:blip>
          <a:srcRect b="34982" l="0" r="61790" t="44796"/>
          <a:stretch/>
        </p:blipFill>
        <p:spPr>
          <a:xfrm rot="3157885">
            <a:off x="6198996" y="3400269"/>
            <a:ext cx="3493935" cy="984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⭐️ Check out our website https://www.cognito.org/ ⭐️&#10;&#10;*** WHAT'S COVERED ***&#10;1. Definition of Selective Breeding&#10;    * Breeding organisms with desirable characteristics to produce offspring with improved traits.&#10;2. History and Application&#10;    * Use in agriculture (farming) for thousands of years.&#10;    * Modern examples: high-yield cows, disease-resistant crops, domestic pets, ornamental flowers.&#10;3. The Process of Selective Breeding&#10;    * Selecting individuals with desired traits from existing stock.&#10;    * Breeding these selected individuals together.&#10;    * Repeating the process over many generations to enhance the desired characteristics.&#10;    * Example: The development of modern sweetcorn from its wild ancestor.&#10;4. Drawbacks of Selective Breeding&#10;    * Reduction of the gene pool (the variety of different alleles in a population).&#10;5. Consequences of Reduced Gene Pool&#10;    * Inbreeding: Breeding closely related individuals.&#10;    * Increased risk of offspring inheriting genetic defects or diseases (e.g., specific dog breeds).&#10;    * Reduced variation within the population.&#10;    * Increased vulnerability of the entire population to new diseases or environmental changes (e.g., potential crop failure).&#10;&#10;*** CHAPTERS ***&#10;0:00 What is Selective Breeding?&#10;0:22 History and Examples of Use&#10;0:56 How Does Selective Breeding Work?&#10;1:36 Example: Development of Sweetcorn&#10;2:04 Drawbacks of Selective Breeding&#10;&#10;*** PLAYLISTS ***&#10;https://youtube.com/playlist?list=PLidqqIGKox7XPh1QacLRiKto_UlnRIEVh&amp;si=orIUwL3o2jOoiYjT&#10;https://youtube.com/playlist?list=PLidqqIGKox7X5UFT-expKIuR-i-BN3Q1g&amp;si=DcihOwUkd9oWbbdp&#10;https://youtube.com/playlist?list=PLidqqIGKox7WeOKVGHxcd69kKqtwrKl8W&amp;si=Y8MsO-FK948jnxpS&#10;https://youtube.com/playlist?list=PLidqqIGKox7UVC-8WC9djoeBzwxPeXph7&amp;si=-7i5Iq7yOeJrhtu6&#10;https://youtube.com/playlist?list=PLidqqIGKox7VKJD2WxRhoKaI6JGLVean8&amp;si=NH_Q1ujhVgACM2FU&#10;&#10;#GCSE #Biology #study #revision #school #exam #AQA #OCR #Edexcel #IGCSE" id="89" name="Google Shape;89;p18" title="GCSE Biology - Selective Breeding (2026/27 exams)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3997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/>
        </p:nvSpPr>
        <p:spPr>
          <a:xfrm>
            <a:off x="-53100" y="0"/>
            <a:ext cx="9094200" cy="49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What are the impacts of 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Selective Breeding?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Review two case studies from the CIWF video: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○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Case Study 1: Chickens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Intensive chicken farming selective breeding 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1" marL="9144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○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Case Study 2: Dairy Cows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Intensive dairy farming selective breeding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5" name="Google Shape;95;p19"/>
          <p:cNvPicPr preferRelativeResize="0"/>
          <p:nvPr/>
        </p:nvPicPr>
        <p:blipFill rotWithShape="1">
          <a:blip r:embed="rId3">
            <a:alphaModFix/>
          </a:blip>
          <a:srcRect b="25240" l="0" r="0" t="20151"/>
          <a:stretch/>
        </p:blipFill>
        <p:spPr>
          <a:xfrm>
            <a:off x="4877350" y="0"/>
            <a:ext cx="4163751" cy="1189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Updated 2014!  Watch the amazing abilities of pigs and hens. See how pigs, chickens and dairy cows are kept in intensive, free-range and organic systems.&#10;&#10;Consider the effects of selective breeding and animal confinement on efficient food production and animal welfare. Decide how you think farm animals should live.&#10;&#10;Warning -- film contains scenes of intensive farming including animal confinement and separation of young animals from their mothers which some will find distressing.&#10;&#10;18 minute film. Start times of individual sections are shown below in mins.secs.&#10;&#10;- Introduction and animal sentiency&#10;- Development of intensive farming (4.56)&#10;- Intensive chicken farming, including selective breeding (5.47)&#10;- Intensive dairy farming, including effects of selective breeding (9.02)&#10;- Intensive pig farming (10.02)&#10;- Intensive egg production (12.10)&#10;- Food chains and efficient food production (13.30)&#10;- Alternative systems of production and personal choices (14.45)&#10;&#10;This film was produced for students aged 10-15. We have also updated the 25 minute companion film Farm Animals &amp; Us 2 which is aimed at ages 14 to adult and is more detailed. However, Farm Animals &amp; Us has also proved suitable for older students where a shorter film is required." id="100" name="Google Shape;100;p20" title="Farm Animals &amp; Us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60200" y="2770500"/>
            <a:ext cx="4746000" cy="2373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1"/>
          <p:cNvSpPr txBox="1"/>
          <p:nvPr/>
        </p:nvSpPr>
        <p:spPr>
          <a:xfrm>
            <a:off x="-6" y="0"/>
            <a:ext cx="9094200" cy="27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Impacts of Selective Breeding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D</a:t>
            </a: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iscuss: 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Is selective breeding good for animals?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21"/>
          <p:cNvPicPr preferRelativeResize="0"/>
          <p:nvPr/>
        </p:nvPicPr>
        <p:blipFill rotWithShape="1">
          <a:blip r:embed="rId4">
            <a:alphaModFix/>
          </a:blip>
          <a:srcRect b="25240" l="0" r="0" t="20151"/>
          <a:stretch/>
        </p:blipFill>
        <p:spPr>
          <a:xfrm>
            <a:off x="4877350" y="0"/>
            <a:ext cx="4163751" cy="118992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1"/>
          <p:cNvSpPr txBox="1"/>
          <p:nvPr/>
        </p:nvSpPr>
        <p:spPr>
          <a:xfrm>
            <a:off x="33200" y="4358400"/>
            <a:ext cx="43338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Teacher notes: </a:t>
            </a:r>
            <a:r>
              <a:rPr lang="en" sz="1300" u="sng">
                <a:solidFill>
                  <a:schemeClr val="accent5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https://www.ciwf.org.uk/media/5262846/Science-worksheets-compilation-booklet.pdf</a:t>
            </a:r>
            <a:r>
              <a:rPr lang="en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sz="13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2"/>
          <p:cNvSpPr txBox="1"/>
          <p:nvPr/>
        </p:nvSpPr>
        <p:spPr>
          <a:xfrm>
            <a:off x="0" y="0"/>
            <a:ext cx="54834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Selective Breeding: Pros &amp; Cons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22"/>
          <p:cNvSpPr/>
          <p:nvPr/>
        </p:nvSpPr>
        <p:spPr>
          <a:xfrm>
            <a:off x="4652400" y="769500"/>
            <a:ext cx="4230300" cy="3436200"/>
          </a:xfrm>
          <a:prstGeom prst="roundRect">
            <a:avLst>
              <a:gd fmla="val 16667" name="adj"/>
            </a:avLst>
          </a:prstGeom>
          <a:solidFill>
            <a:srgbClr val="D9EAD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Disadvantages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Health problems (weak legs, breathing issues)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Reduced genetic diversity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Animal welfare concerns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●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Animals bred beyond natural limits</a:t>
            </a:r>
            <a:endParaRPr b="1"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22"/>
          <p:cNvSpPr/>
          <p:nvPr/>
        </p:nvSpPr>
        <p:spPr>
          <a:xfrm>
            <a:off x="252225" y="769500"/>
            <a:ext cx="4184400" cy="3436200"/>
          </a:xfrm>
          <a:prstGeom prst="roundRect">
            <a:avLst>
              <a:gd fmla="val 16667" name="adj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Advantages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More food produced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Cheaper food prices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Predictable animal traits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Can breed for specific needs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6" name="Google Shape;11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70700" y="3060650"/>
            <a:ext cx="1947975" cy="185057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2"/>
          <p:cNvSpPr txBox="1"/>
          <p:nvPr/>
        </p:nvSpPr>
        <p:spPr>
          <a:xfrm>
            <a:off x="7356700" y="2708925"/>
            <a:ext cx="1947900" cy="210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0">
                <a:solidFill>
                  <a:srgbClr val="990000"/>
                </a:solidFill>
                <a:latin typeface="Calibri"/>
                <a:ea typeface="Calibri"/>
                <a:cs typeface="Calibri"/>
                <a:sym typeface="Calibri"/>
              </a:rPr>
              <a:t>X</a:t>
            </a:r>
            <a:endParaRPr b="1" sz="18000">
              <a:solidFill>
                <a:srgbClr val="99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3"/>
          <p:cNvSpPr txBox="1"/>
          <p:nvPr/>
        </p:nvSpPr>
        <p:spPr>
          <a:xfrm>
            <a:off x="0" y="0"/>
            <a:ext cx="9094200" cy="27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Jot notes: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Is selective breeding always harmful, or does it depend on how it is used?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Think about the evidence you've seen today...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23"/>
          <p:cNvPicPr preferRelativeResize="0"/>
          <p:nvPr/>
        </p:nvPicPr>
        <p:blipFill rotWithShape="1">
          <a:blip r:embed="rId3">
            <a:alphaModFix/>
          </a:blip>
          <a:srcRect b="34982" l="0" r="61790" t="44796"/>
          <a:stretch/>
        </p:blipFill>
        <p:spPr>
          <a:xfrm rot="3157885">
            <a:off x="6198996" y="3400269"/>
            <a:ext cx="3493935" cy="984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4"/>
          <p:cNvSpPr txBox="1"/>
          <p:nvPr/>
        </p:nvSpPr>
        <p:spPr>
          <a:xfrm>
            <a:off x="0" y="0"/>
            <a:ext cx="9094200" cy="38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Think, pair, share: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2400">
                <a:latin typeface="Calibri"/>
                <a:ea typeface="Calibri"/>
                <a:cs typeface="Calibri"/>
                <a:sym typeface="Calibri"/>
              </a:rPr>
              <a:t>Should animal welfare come at the expense of cheap food?</a:t>
            </a:r>
            <a:endParaRPr b="1" i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Consider: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Evidence from the videos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Different perspectives (farmers, consumers, animals)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Real-world challenges and trade-offs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Remember: Listen respectfully to different viewpoints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24"/>
          <p:cNvPicPr preferRelativeResize="0"/>
          <p:nvPr/>
        </p:nvPicPr>
        <p:blipFill rotWithShape="1">
          <a:blip r:embed="rId3">
            <a:alphaModFix/>
          </a:blip>
          <a:srcRect b="52372" l="11543" r="31957" t="0"/>
          <a:stretch/>
        </p:blipFill>
        <p:spPr>
          <a:xfrm flipH="1">
            <a:off x="7108895" y="3509400"/>
            <a:ext cx="2035100" cy="1634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/>
          <p:nvPr/>
        </p:nvSpPr>
        <p:spPr>
          <a:xfrm>
            <a:off x="0" y="0"/>
            <a:ext cx="9094200" cy="244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What is a Food Chain?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 food chain shows how energy moves from one living thing to another.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5" name="Google Shape;13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53502" y="1765000"/>
            <a:ext cx="929150" cy="100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9728" y="1649475"/>
            <a:ext cx="1210799" cy="1043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5"/>
          <p:cNvPicPr preferRelativeResize="0"/>
          <p:nvPr/>
        </p:nvPicPr>
        <p:blipFill rotWithShape="1">
          <a:blip r:embed="rId5">
            <a:alphaModFix/>
          </a:blip>
          <a:srcRect b="11653" l="12096" r="5728" t="19840"/>
          <a:stretch/>
        </p:blipFill>
        <p:spPr>
          <a:xfrm>
            <a:off x="5727550" y="1194300"/>
            <a:ext cx="2840526" cy="15776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8" name="Google Shape;138;p25"/>
          <p:cNvCxnSpPr>
            <a:stCxn id="135" idx="3"/>
          </p:cNvCxnSpPr>
          <p:nvPr/>
        </p:nvCxnSpPr>
        <p:spPr>
          <a:xfrm flipH="1" rot="10800000">
            <a:off x="2382652" y="2267887"/>
            <a:ext cx="1188000" cy="600"/>
          </a:xfrm>
          <a:prstGeom prst="straightConnector1">
            <a:avLst/>
          </a:prstGeom>
          <a:noFill/>
          <a:ln cap="flat" cmpd="sng" w="38100">
            <a:solidFill>
              <a:srgbClr val="980000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39" name="Google Shape;139;p25"/>
          <p:cNvCxnSpPr/>
          <p:nvPr/>
        </p:nvCxnSpPr>
        <p:spPr>
          <a:xfrm flipH="1" rot="10800000">
            <a:off x="5076927" y="2221187"/>
            <a:ext cx="1188000" cy="600"/>
          </a:xfrm>
          <a:prstGeom prst="straightConnector1">
            <a:avLst/>
          </a:prstGeom>
          <a:noFill/>
          <a:ln cap="flat" cmpd="sng" w="38100">
            <a:solidFill>
              <a:srgbClr val="98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40" name="Google Shape;140;p25"/>
          <p:cNvSpPr txBox="1"/>
          <p:nvPr/>
        </p:nvSpPr>
        <p:spPr>
          <a:xfrm>
            <a:off x="44100" y="3451125"/>
            <a:ext cx="90060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Terms:</a:t>
            </a:r>
            <a:endParaRPr b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●"/>
            </a:pPr>
            <a:r>
              <a:rPr b="1"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Producer - </a:t>
            </a:r>
            <a:r>
              <a:rPr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Plants that make their own food using sunlight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●"/>
            </a:pPr>
            <a:r>
              <a:rPr b="1"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Consumer - </a:t>
            </a:r>
            <a:r>
              <a:rPr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Animals that eat plants or other animals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●"/>
            </a:pPr>
            <a:r>
              <a:rPr b="1"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Predator - </a:t>
            </a:r>
            <a:r>
              <a:rPr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Animals that hunt other animals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Calibri"/>
              <a:buChar char="●"/>
            </a:pPr>
            <a:r>
              <a:rPr b="1"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 Loss - </a:t>
            </a:r>
            <a:r>
              <a:rPr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 decreases at each level (the arrows show the direction of energy). At each step, about </a:t>
            </a:r>
            <a:r>
              <a:rPr b="1"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90% of energy is lost</a:t>
            </a:r>
            <a:r>
              <a:rPr lang="en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as heat, movement, and waste.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1075250" y="2687513"/>
            <a:ext cx="1307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Plants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(Producer)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25"/>
          <p:cNvSpPr txBox="1"/>
          <p:nvPr/>
        </p:nvSpPr>
        <p:spPr>
          <a:xfrm>
            <a:off x="3570650" y="2740363"/>
            <a:ext cx="1307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Herbivore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(Consumer)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25"/>
          <p:cNvSpPr txBox="1"/>
          <p:nvPr/>
        </p:nvSpPr>
        <p:spPr>
          <a:xfrm>
            <a:off x="6629950" y="2740363"/>
            <a:ext cx="1307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Carnivore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(Predator)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6"/>
          <p:cNvSpPr txBox="1"/>
          <p:nvPr/>
        </p:nvSpPr>
        <p:spPr>
          <a:xfrm>
            <a:off x="0" y="0"/>
            <a:ext cx="6590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Calibri"/>
                <a:ea typeface="Calibri"/>
                <a:cs typeface="Calibri"/>
                <a:sym typeface="Calibri"/>
              </a:rPr>
              <a:t>Video: Food Chains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alibri"/>
                <a:ea typeface="Calibri"/>
                <a:cs typeface="Calibri"/>
                <a:sym typeface="Calibri"/>
              </a:rPr>
              <a:t>Key Point: Energy decreases at each level of the food chain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Video Covers Food Chains (BBC BITESIZE KS3 Biology)&#10;Key points: &#10;1. The food chain shows the feeding relationship between organisms &#10;Always starts with the producer &#10;2. 1st consumer in the chain is called the PRIMARY CONSUMER&#10;3. PRIMARY CONSUMER = HERBIVORE &#10;4. SECONDARY CONSUMER eats the primary consumer&#10;5. Secondary consumer = Carnivore&#10;6. APEX PREDATOR = Found at the top of the food chain&#10;7. Arrows in the food chains show the flow of ENERGY&#10;&#10;https://www.bbc.co.uk/bitesize/topics/zxhhvcw/articles/zjh4r2p#z2sfp4j9" id="149" name="Google Shape;149;p26" title="Food Chains (BBC BITESIZE KS3 BIOLOGY)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0050" y="615600"/>
            <a:ext cx="7904700" cy="444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7"/>
          <p:cNvSpPr txBox="1"/>
          <p:nvPr/>
        </p:nvSpPr>
        <p:spPr>
          <a:xfrm>
            <a:off x="0" y="0"/>
            <a:ext cx="9094200" cy="335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Farmed Animals in Food Chains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We'll now watch two more sections from the CIWF video: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Section 1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Food chains &amp; efficient food production (starts at 13:30)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Section 2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latin typeface="Calibri"/>
                <a:ea typeface="Calibri"/>
                <a:cs typeface="Calibri"/>
                <a:sym typeface="Calibri"/>
              </a:rPr>
              <a:t>Alternative systems &amp; personal choices (starts at 14:45)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5" name="Google Shape;15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158826" y="3158325"/>
            <a:ext cx="1985174" cy="1985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Updated 2014!  Watch the amazing abilities of pigs and hens. See how pigs, chickens and dairy cows are kept in intensive, free-range and organic systems.&#10;&#10;Consider the effects of selective breeding and animal confinement on efficient food production and animal welfare. Decide how you think farm animals should live.&#10;&#10;Warning -- film contains scenes of intensive farming including animal confinement and separation of young animals from their mothers which some will find distressing.&#10;&#10;18 minute film. Start times of individual sections are shown below in mins.secs.&#10;&#10;- Introduction and animal sentiency&#10;- Development of intensive farming (4.56)&#10;- Intensive chicken farming, including selective breeding (5.47)&#10;- Intensive dairy farming, including effects of selective breeding (9.02)&#10;- Intensive pig farming (10.02)&#10;- Intensive egg production (12.10)&#10;- Food chains and efficient food production (13.30)&#10;- Alternative systems of production and personal choices (14.45)&#10;&#10;This film was produced for students aged 10-15. We have also updated the 25 minute companion film Farm Animals &amp; Us 2 which is aimed at ages 14 to adult and is more detailed. However, Farm Animals &amp; Us has also proved suitable for older students where a shorter film is required." id="160" name="Google Shape;160;p28" title="Farm Animals &amp; Us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9"/>
          <p:cNvSpPr txBox="1"/>
          <p:nvPr/>
        </p:nvSpPr>
        <p:spPr>
          <a:xfrm>
            <a:off x="20125" y="-212383"/>
            <a:ext cx="90942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    Animal-Based Food Chain: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   Plant-Based Food Chain: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6" name="Google Shape;166;p29"/>
          <p:cNvCxnSpPr/>
          <p:nvPr/>
        </p:nvCxnSpPr>
        <p:spPr>
          <a:xfrm flipH="1" rot="10800000">
            <a:off x="2249227" y="1301482"/>
            <a:ext cx="1188000" cy="600"/>
          </a:xfrm>
          <a:prstGeom prst="straightConnector1">
            <a:avLst/>
          </a:prstGeom>
          <a:noFill/>
          <a:ln cap="flat" cmpd="sng" w="38100">
            <a:solidFill>
              <a:srgbClr val="980000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67" name="Google Shape;167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76775" y="667217"/>
            <a:ext cx="1760319" cy="117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39653" y="667220"/>
            <a:ext cx="1887014" cy="13139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9" name="Google Shape;169;p29"/>
          <p:cNvCxnSpPr/>
          <p:nvPr/>
        </p:nvCxnSpPr>
        <p:spPr>
          <a:xfrm flipH="1" rot="10800000">
            <a:off x="5534177" y="1288209"/>
            <a:ext cx="1188000" cy="600"/>
          </a:xfrm>
          <a:prstGeom prst="straightConnector1">
            <a:avLst/>
          </a:prstGeom>
          <a:noFill/>
          <a:ln cap="flat" cmpd="sng" w="38100">
            <a:solidFill>
              <a:srgbClr val="980000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170" name="Google Shape;170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4975" y="933729"/>
            <a:ext cx="1129750" cy="847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9"/>
          <p:cNvSpPr txBox="1"/>
          <p:nvPr/>
        </p:nvSpPr>
        <p:spPr>
          <a:xfrm>
            <a:off x="706150" y="1780205"/>
            <a:ext cx="1307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Plants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(Producer)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9"/>
          <p:cNvSpPr txBox="1"/>
          <p:nvPr/>
        </p:nvSpPr>
        <p:spPr>
          <a:xfrm>
            <a:off x="3258675" y="1806783"/>
            <a:ext cx="21048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Herbivore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(Primary consumer)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9"/>
          <p:cNvSpPr txBox="1"/>
          <p:nvPr/>
        </p:nvSpPr>
        <p:spPr>
          <a:xfrm>
            <a:off x="6277225" y="1780220"/>
            <a:ext cx="2742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Carnivore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(Secondary consumer)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4" name="Google Shape;174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54375" y="3501892"/>
            <a:ext cx="1129750" cy="847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9"/>
          <p:cNvSpPr txBox="1"/>
          <p:nvPr/>
        </p:nvSpPr>
        <p:spPr>
          <a:xfrm>
            <a:off x="2292100" y="4162555"/>
            <a:ext cx="1307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Plants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(Producer)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6" name="Google Shape;176;p29"/>
          <p:cNvCxnSpPr/>
          <p:nvPr/>
        </p:nvCxnSpPr>
        <p:spPr>
          <a:xfrm flipH="1" rot="10800000">
            <a:off x="3828552" y="3925245"/>
            <a:ext cx="1188000" cy="600"/>
          </a:xfrm>
          <a:prstGeom prst="straightConnector1">
            <a:avLst/>
          </a:prstGeom>
          <a:noFill/>
          <a:ln cap="flat" cmpd="sng" w="38100">
            <a:solidFill>
              <a:srgbClr val="98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77" name="Google Shape;177;p29"/>
          <p:cNvSpPr txBox="1"/>
          <p:nvPr/>
        </p:nvSpPr>
        <p:spPr>
          <a:xfrm>
            <a:off x="4969575" y="4162550"/>
            <a:ext cx="25101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Herbivore or omnivore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(Primary consumer)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8" name="Google Shape;178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13075" y="2767117"/>
            <a:ext cx="1509100" cy="150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9"/>
          <p:cNvSpPr/>
          <p:nvPr/>
        </p:nvSpPr>
        <p:spPr>
          <a:xfrm>
            <a:off x="121816" y="206255"/>
            <a:ext cx="8890800" cy="2235900"/>
          </a:xfrm>
          <a:prstGeom prst="roundRect">
            <a:avLst>
              <a:gd fmla="val 16667" name="adj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29"/>
          <p:cNvSpPr/>
          <p:nvPr/>
        </p:nvSpPr>
        <p:spPr>
          <a:xfrm>
            <a:off x="121816" y="2592567"/>
            <a:ext cx="8890800" cy="2235900"/>
          </a:xfrm>
          <a:prstGeom prst="roundRect">
            <a:avLst>
              <a:gd fmla="val 16667" name="adj"/>
            </a:avLst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0"/>
          <p:cNvSpPr txBox="1"/>
          <p:nvPr/>
        </p:nvSpPr>
        <p:spPr>
          <a:xfrm>
            <a:off x="-47700" y="68100"/>
            <a:ext cx="9094200" cy="31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How efficient is the energy transfer in a food chain? 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Key Points: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Animals eat plants → humans eat animals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Energy is lost at each step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Feeding crops to animals is less energy-efficient than feeding humans directly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More steps in the food chain = More energy loss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6" name="Google Shape;186;p30"/>
          <p:cNvPicPr preferRelativeResize="0"/>
          <p:nvPr/>
        </p:nvPicPr>
        <p:blipFill rotWithShape="1">
          <a:blip r:embed="rId3">
            <a:alphaModFix/>
          </a:blip>
          <a:srcRect b="3679" l="0" r="0" t="0"/>
          <a:stretch/>
        </p:blipFill>
        <p:spPr>
          <a:xfrm flipH="1">
            <a:off x="6563800" y="2791775"/>
            <a:ext cx="2580200" cy="235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97250" y="4379350"/>
            <a:ext cx="1247974" cy="764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06759" y="3024400"/>
            <a:ext cx="3113925" cy="21191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31"/>
          <p:cNvSpPr txBox="1"/>
          <p:nvPr/>
        </p:nvSpPr>
        <p:spPr>
          <a:xfrm>
            <a:off x="0" y="0"/>
            <a:ext cx="54834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food chains compare?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31"/>
          <p:cNvSpPr/>
          <p:nvPr/>
        </p:nvSpPr>
        <p:spPr>
          <a:xfrm>
            <a:off x="444600" y="769500"/>
            <a:ext cx="3992100" cy="3065700"/>
          </a:xfrm>
          <a:prstGeom prst="roundRect">
            <a:avLst>
              <a:gd fmla="val 16667" name="adj"/>
            </a:avLst>
          </a:prstGeom>
          <a:solidFill>
            <a:srgbClr val="F4CC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Animal-Based Chain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✗ More energy loss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✗ More land needed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✗ More water needed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✗ More crops needed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31"/>
          <p:cNvSpPr/>
          <p:nvPr/>
        </p:nvSpPr>
        <p:spPr>
          <a:xfrm>
            <a:off x="4705175" y="769500"/>
            <a:ext cx="3992100" cy="3065700"/>
          </a:xfrm>
          <a:prstGeom prst="roundRect">
            <a:avLst>
              <a:gd fmla="val 16667" name="adj"/>
            </a:avLst>
          </a:prstGeom>
          <a:solidFill>
            <a:srgbClr val="D9EAD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Plant-Based Chain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✓ Fewer steps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✓ More energy efficient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✓ Less land use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✓ Less resource use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2"/>
          <p:cNvSpPr txBox="1"/>
          <p:nvPr/>
        </p:nvSpPr>
        <p:spPr>
          <a:xfrm>
            <a:off x="0" y="0"/>
            <a:ext cx="9094200" cy="46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How do food chains link to wider </a:t>
            </a: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sustainability issues?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Climate Impact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Food chains with more steps often produce more greenhouse gases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Land Use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 farming requires more land for both animals and their feed crops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Global Food Security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Shorter food chains can feed more people with the same amount of crops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3"/>
          <p:cNvSpPr txBox="1"/>
          <p:nvPr/>
        </p:nvSpPr>
        <p:spPr>
          <a:xfrm>
            <a:off x="0" y="0"/>
            <a:ext cx="90942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Exit Quiz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1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What is selective breeding?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When animals choose their own mates in the wild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When humans choose animals with certain characteristics to breed together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When plants naturally cross-pollinate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When scientists change DNA in a laboratory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4"/>
          <p:cNvSpPr txBox="1"/>
          <p:nvPr/>
        </p:nvSpPr>
        <p:spPr>
          <a:xfrm>
            <a:off x="0" y="0"/>
            <a:ext cx="90942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2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Which of these traits are commonly selected for in farm animals through selective breeding?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Faster growth, more milk, and larger body size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Ability to survive in the wild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Bright colours and patterns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Longer lifespans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5"/>
          <p:cNvSpPr txBox="1"/>
          <p:nvPr/>
        </p:nvSpPr>
        <p:spPr>
          <a:xfrm>
            <a:off x="0" y="0"/>
            <a:ext cx="90942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3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</a:t>
            </a: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hich of these is a disadvantage of selective breeding in farmed animals?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Animals produce more food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Health problems such as weak legs and breathing issues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Food becomes more expensive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Animals become unpredictable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36"/>
          <p:cNvSpPr txBox="1"/>
          <p:nvPr/>
        </p:nvSpPr>
        <p:spPr>
          <a:xfrm>
            <a:off x="0" y="0"/>
            <a:ext cx="9094200" cy="38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4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What is a producer in a food chain?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 animal that hunts other animals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 plant that makes its own food using sunlight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 animal that eats plants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 decomposer that breaks down waste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7"/>
          <p:cNvSpPr txBox="1"/>
          <p:nvPr/>
        </p:nvSpPr>
        <p:spPr>
          <a:xfrm>
            <a:off x="0" y="0"/>
            <a:ext cx="9094200" cy="38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5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In a food chain, what do the arrows represent?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The direction animals move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The direction of energy transfer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The size of organisms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direction of energy transfer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8"/>
          <p:cNvSpPr txBox="1"/>
          <p:nvPr/>
        </p:nvSpPr>
        <p:spPr>
          <a:xfrm>
            <a:off x="0" y="0"/>
            <a:ext cx="9094200" cy="38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6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pproximately how much energy is lost at each step of a food chain?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About 10%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About 25%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About 50%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About 90%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9"/>
          <p:cNvSpPr txBox="1"/>
          <p:nvPr/>
        </p:nvSpPr>
        <p:spPr>
          <a:xfrm>
            <a:off x="0" y="0"/>
            <a:ext cx="9094200" cy="498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7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Compare these two food chains: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Chain A: Plants → Cow → Human</a:t>
            </a:r>
            <a:endParaRPr b="1" sz="2400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Chain B: Plants → Human</a:t>
            </a:r>
            <a:endParaRPr b="1" sz="2400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Which statement is correct?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Chain A is more energy efficient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Chain B is more energy efficient because it has fewer steps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Both chains are equally efficient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Chain A uses less land and resources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0"/>
          <p:cNvSpPr txBox="1"/>
          <p:nvPr/>
        </p:nvSpPr>
        <p:spPr>
          <a:xfrm>
            <a:off x="0" y="0"/>
            <a:ext cx="9094200" cy="38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8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Which advantage of selective breeding was mentioned in the lesson?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More food produced and cheaper food prices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Improved animal welfare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Increased genetic diversity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Animals living longer lives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41"/>
          <p:cNvSpPr txBox="1"/>
          <p:nvPr/>
        </p:nvSpPr>
        <p:spPr>
          <a:xfrm>
            <a:off x="0" y="0"/>
            <a:ext cx="90942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9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Why is feeding crops to animals and then eating the animals less energy-efficient than eating plants directly?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Animals don't like crops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Plants contain more energy than animals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Energy is lost at each step of the food chain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Animals don't digest food properly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42"/>
          <p:cNvSpPr txBox="1"/>
          <p:nvPr/>
        </p:nvSpPr>
        <p:spPr>
          <a:xfrm>
            <a:off x="0" y="0"/>
            <a:ext cx="90942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Question 10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ow does animal farming relate to sustainability issues?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 farming has no environmental impact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 farming requires more land, water, and crops, and often produces more greenhouse gases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 farming uses less land than plant farming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lphaUcPeriod"/>
            </a:pPr>
            <a:r>
              <a:rPr lang="en" sz="2400">
                <a:latin typeface="Calibri"/>
                <a:ea typeface="Calibri"/>
                <a:cs typeface="Calibri"/>
                <a:sym typeface="Calibri"/>
              </a:rPr>
              <a:t>Animal farming prevents climate change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43"/>
          <p:cNvSpPr txBox="1"/>
          <p:nvPr/>
        </p:nvSpPr>
        <p:spPr>
          <a:xfrm>
            <a:off x="696875" y="0"/>
            <a:ext cx="8397300" cy="46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Quiz answers: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B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A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B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B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D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D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B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A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C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AutoNum type="arabicPeriod"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B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Google Shape;260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158826" y="3158325"/>
            <a:ext cx="1985174" cy="1985174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44"/>
          <p:cNvSpPr txBox="1"/>
          <p:nvPr/>
        </p:nvSpPr>
        <p:spPr>
          <a:xfrm>
            <a:off x="0" y="0"/>
            <a:ext cx="9094200" cy="48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400">
                <a:latin typeface="Calibri"/>
                <a:ea typeface="Calibri"/>
                <a:cs typeface="Calibri"/>
                <a:sym typeface="Calibri"/>
              </a:rPr>
              <a:t>Extension / Homework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latin typeface="Calibri"/>
                <a:ea typeface="Calibri"/>
                <a:cs typeface="Calibri"/>
                <a:sym typeface="Calibri"/>
              </a:rPr>
              <a:t>Option A: Selective Breeding - </a:t>
            </a: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BBC Bitesize KS3 – Species &amp; Selective Breedin</a:t>
            </a: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g: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Includes short quiz and revision tasks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latin typeface="Calibri"/>
                <a:ea typeface="Calibri"/>
                <a:cs typeface="Calibri"/>
                <a:sym typeface="Calibri"/>
              </a:rPr>
              <a:t>Option B: Big Picture Thinking - </a:t>
            </a: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Videos to explore: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●"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TED-Ed: "What Would Happen If Everyone Stopped Eating Meat Tomorrow?" (4:36)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●"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Animal Aid: "From Farm to Fork" (11:00)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●"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Task: List one challenge, one benefit, and one unanswered question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Option C: Essay - Would a move away from animal farming to farming crops for humans to eat make for a more energy-efficient human food chain? Why?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your answer, use: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Food chain vocabulary (producer, consumer, energy loss)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Evidence from the videos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Scientific reasoning</a:t>
            </a: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