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b8160ab432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b8160ab432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b8160ab432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b8160ab432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b8160ab432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b8160ab432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b8160ab432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b8160ab432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b8160ab432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b8160ab432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b8160ab432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b8160ab432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b8160ab432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b8160ab432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b8160ab432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b8160ab432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b8160ab432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b8160ab432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b8160ab432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b8160ab43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b8160ab432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b8160ab432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b8160ab432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b8160ab432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c6f68467b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c6f68467b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b8160ab432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b8160ab432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b8160ab432_0_2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b8160ab432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b8160ab432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b8160ab432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www.youtube.com/watch?v=MRYsIdeyKbw" TargetMode="External"/><Relationship Id="rId4" Type="http://schemas.openxmlformats.org/officeDocument/2006/relationships/image" Target="../media/image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hyperlink" Target="https://www.ciwf.org.uk/education/downloads/how-should-we-treat-farm-animals/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775" y="3374750"/>
            <a:ext cx="3389400" cy="164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4150" y="3562150"/>
            <a:ext cx="3345200" cy="145852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0" y="0"/>
            <a:ext cx="9080400" cy="28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200">
                <a:latin typeface="Calibri"/>
                <a:ea typeface="Calibri"/>
                <a:cs typeface="Calibri"/>
                <a:sym typeface="Calibri"/>
              </a:rPr>
              <a:t>HOW SHOULD WE FARM FOR A BETTER WORLD?</a:t>
            </a:r>
            <a:endParaRPr b="1" sz="5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latin typeface="Calibri"/>
                <a:ea typeface="Calibri"/>
                <a:cs typeface="Calibri"/>
                <a:sym typeface="Calibri"/>
              </a:rPr>
              <a:t>Lesson 1 - </a:t>
            </a:r>
            <a:r>
              <a:rPr lang="en" sz="4200">
                <a:latin typeface="Calibri"/>
                <a:ea typeface="Calibri"/>
                <a:cs typeface="Calibri"/>
                <a:sym typeface="Calibri"/>
              </a:rPr>
              <a:t>What Does Farming Look Like</a:t>
            </a:r>
            <a:r>
              <a:rPr lang="en" sz="4200">
                <a:latin typeface="Calibri"/>
                <a:ea typeface="Calibri"/>
                <a:cs typeface="Calibri"/>
                <a:sym typeface="Calibri"/>
              </a:rPr>
              <a:t>? </a:t>
            </a:r>
            <a:endParaRPr sz="4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 txBox="1"/>
          <p:nvPr/>
        </p:nvSpPr>
        <p:spPr>
          <a:xfrm>
            <a:off x="0" y="0"/>
            <a:ext cx="9094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Calibri"/>
                <a:ea typeface="Calibri"/>
                <a:cs typeface="Calibri"/>
                <a:sym typeface="Calibri"/>
              </a:rPr>
              <a:t>How do farming systems and methods compare?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2"/>
          <p:cNvSpPr/>
          <p:nvPr/>
        </p:nvSpPr>
        <p:spPr>
          <a:xfrm>
            <a:off x="135525" y="569525"/>
            <a:ext cx="5443200" cy="15738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Intensive / Industrial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Large scale operations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animal numbers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Technology and chemicals used to maximise output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22"/>
          <p:cNvSpPr/>
          <p:nvPr/>
        </p:nvSpPr>
        <p:spPr>
          <a:xfrm>
            <a:off x="135525" y="2272650"/>
            <a:ext cx="5443200" cy="15738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Extensive / Ecological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Organic farming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Vegan organic systems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Regenerative agriculture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Agroforestry and permaculture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2"/>
          <p:cNvSpPr/>
          <p:nvPr/>
        </p:nvSpPr>
        <p:spPr>
          <a:xfrm>
            <a:off x="103975" y="3975775"/>
            <a:ext cx="5474700" cy="1053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Modern &amp; Tech-Driven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Precision agriculture (data and sensors)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Hydroponics and vertical farming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22"/>
          <p:cNvSpPr txBox="1"/>
          <p:nvPr/>
        </p:nvSpPr>
        <p:spPr>
          <a:xfrm>
            <a:off x="5755900" y="1684550"/>
            <a:ext cx="34473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These </a:t>
            </a: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farming systems have different impacts on: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🐄 Animals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👥 People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🌍 Environment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3"/>
          <p:cNvSpPr txBox="1"/>
          <p:nvPr/>
        </p:nvSpPr>
        <p:spPr>
          <a:xfrm>
            <a:off x="0" y="0"/>
            <a:ext cx="90942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Calibri"/>
                <a:ea typeface="Calibri"/>
                <a:cs typeface="Calibri"/>
                <a:sym typeface="Calibri"/>
              </a:rPr>
              <a:t>What is Factory Farming?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Factory farming, </a:t>
            </a: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egafarms or intensive farms are</a:t>
            </a: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 modern systems using highly intensive methods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Common Features: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Animals often confined in small cages or crates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Large numbers of animals in small spaces (high stocking density)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Focus on maximising production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3"/>
          <p:cNvSpPr/>
          <p:nvPr/>
        </p:nvSpPr>
        <p:spPr>
          <a:xfrm>
            <a:off x="2659950" y="3757825"/>
            <a:ext cx="6345600" cy="1301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Calibri"/>
                <a:ea typeface="Calibri"/>
                <a:cs typeface="Calibri"/>
                <a:sym typeface="Calibri"/>
              </a:rPr>
              <a:t>Stats on Factory Farming in the UK:</a:t>
            </a:r>
            <a:endParaRPr b="1" sz="2100"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Calibri"/>
              <a:buChar char="●"/>
            </a:pPr>
            <a:r>
              <a:rPr lang="en" sz="2100">
                <a:latin typeface="Calibri"/>
                <a:ea typeface="Calibri"/>
                <a:cs typeface="Calibri"/>
                <a:sym typeface="Calibri"/>
              </a:rPr>
              <a:t>1,824 intensive farms in the UK (2023)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Calibri"/>
              <a:buChar char="●"/>
            </a:pPr>
            <a:r>
              <a:rPr lang="en" sz="2100">
                <a:latin typeface="Calibri"/>
                <a:ea typeface="Calibri"/>
                <a:cs typeface="Calibri"/>
                <a:sym typeface="Calibri"/>
              </a:rPr>
              <a:t>1 billion+ animals raised in factory farms every year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Calibri"/>
              <a:buChar char="●"/>
            </a:pPr>
            <a:r>
              <a:rPr b="1" lang="en" sz="2100">
                <a:latin typeface="Calibri"/>
                <a:ea typeface="Calibri"/>
                <a:cs typeface="Calibri"/>
                <a:sym typeface="Calibri"/>
              </a:rPr>
              <a:t>85%</a:t>
            </a:r>
            <a:r>
              <a:rPr lang="en" sz="2100">
                <a:latin typeface="Calibri"/>
                <a:ea typeface="Calibri"/>
                <a:cs typeface="Calibri"/>
                <a:sym typeface="Calibri"/>
              </a:rPr>
              <a:t> of all UK farmed animals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23"/>
          <p:cNvPicPr preferRelativeResize="0"/>
          <p:nvPr/>
        </p:nvPicPr>
        <p:blipFill rotWithShape="1">
          <a:blip r:embed="rId3">
            <a:alphaModFix/>
          </a:blip>
          <a:srcRect b="52372" l="11543" r="31957" t="0"/>
          <a:stretch/>
        </p:blipFill>
        <p:spPr>
          <a:xfrm>
            <a:off x="0" y="3509400"/>
            <a:ext cx="2017648" cy="1634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/>
          <p:nvPr/>
        </p:nvSpPr>
        <p:spPr>
          <a:xfrm>
            <a:off x="0" y="0"/>
            <a:ext cx="90942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Calibri"/>
                <a:ea typeface="Calibri"/>
                <a:cs typeface="Calibri"/>
                <a:sym typeface="Calibri"/>
              </a:rPr>
              <a:t>Film: Farm Animals and Us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Trigger Warning: This film contains scenes of animals which may be upsetting.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While watching, note: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One way animals are affected by farming systems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One benefit mentioned by farmers or society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One concern raised about animal welfare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0" name="Google Shape;130;p24"/>
          <p:cNvPicPr preferRelativeResize="0"/>
          <p:nvPr/>
        </p:nvPicPr>
        <p:blipFill rotWithShape="1">
          <a:blip r:embed="rId3">
            <a:alphaModFix/>
          </a:blip>
          <a:srcRect b="25240" l="0" r="0" t="20151"/>
          <a:stretch/>
        </p:blipFill>
        <p:spPr>
          <a:xfrm>
            <a:off x="123500" y="3635175"/>
            <a:ext cx="5006124" cy="143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7158826" y="3158325"/>
            <a:ext cx="1985174" cy="1985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pdated 2014!  Watch the amazing abilities of pigs and hens. See how pigs, chickens and dairy cows are kept in intensive, free-range and organic systems.&#10;&#10;Consider the effects of selective breeding and animal confinement on efficient food production and animal welfare. Decide how you think farm animals should live.&#10;&#10;Warning -- film contains scenes of intensive farming including animal confinement and separation of young animals from their mothers which some will find distressing.&#10;&#10;18 minute film. Start times of individual sections are shown below in mins.secs.&#10;&#10;- Introduction and animal sentiency&#10;- Development of intensive farming (4.56)&#10;- Intensive chicken farming, including selective breeding (5.47)&#10;- Intensive dairy farming, including effects of selective breeding (9.02)&#10;- Intensive pig farming (10.02)&#10;- Intensive egg production (12.10)&#10;- Food chains and efficient food production (13.30)&#10;- Alternative systems of production and personal choices (14.45)&#10;&#10;This film was produced for students aged 10-15. We have also updated the 25 minute companion film Farm Animals &amp; Us 2 which is aimed at ages 14 to adult and is more detailed. However, Farm Animals &amp; Us has also proved suitable for older students where a shorter film is required." id="136" name="Google Shape;136;p25" title="Farm Animals &amp; Us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3486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4576" y="2277675"/>
            <a:ext cx="5731625" cy="286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6"/>
          <p:cNvSpPr txBox="1"/>
          <p:nvPr/>
        </p:nvSpPr>
        <p:spPr>
          <a:xfrm>
            <a:off x="0" y="0"/>
            <a:ext cx="9094200" cy="53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Calibri"/>
                <a:ea typeface="Calibri"/>
                <a:cs typeface="Calibri"/>
                <a:sym typeface="Calibri"/>
              </a:rPr>
              <a:t>Debate Activity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400">
                <a:latin typeface="Calibri"/>
                <a:ea typeface="Calibri"/>
                <a:cs typeface="Calibri"/>
                <a:sym typeface="Calibri"/>
              </a:rPr>
              <a:t>How Should We Treat Farmed Animals?</a:t>
            </a:r>
            <a:endParaRPr b="1" i="1"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Consider: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🐄 Animal welfare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💰 Food prices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📊 Efficiency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⚖️ Ethics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🌍 Environmental impact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Use the CIWF Activity Cards</a:t>
            </a:r>
            <a:r>
              <a:rPr lang="en" sz="21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 txBox="1"/>
          <p:nvPr/>
        </p:nvSpPr>
        <p:spPr>
          <a:xfrm>
            <a:off x="0" y="0"/>
            <a:ext cx="6809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Calibri"/>
                <a:ea typeface="Calibri"/>
                <a:cs typeface="Calibri"/>
                <a:sym typeface="Calibri"/>
              </a:rPr>
              <a:t>Are there pros and cons to the different systems? 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7"/>
          <p:cNvSpPr/>
          <p:nvPr/>
        </p:nvSpPr>
        <p:spPr>
          <a:xfrm>
            <a:off x="4890700" y="769500"/>
            <a:ext cx="3992100" cy="31203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alibri"/>
                <a:ea typeface="Calibri"/>
                <a:cs typeface="Calibri"/>
                <a:sym typeface="Calibri"/>
              </a:rPr>
              <a:t>Less Intensive Systems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✓ Higher welfare potential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✓ Often reduce environmental harm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✗ Often higher costs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Note: Historically subsidised less than factory farming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7"/>
          <p:cNvSpPr/>
          <p:nvPr/>
        </p:nvSpPr>
        <p:spPr>
          <a:xfrm>
            <a:off x="444600" y="769500"/>
            <a:ext cx="3992100" cy="30657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alibri"/>
                <a:ea typeface="Calibri"/>
                <a:cs typeface="Calibri"/>
                <a:sym typeface="Calibri"/>
              </a:rPr>
              <a:t>Intensive Systems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✓ Produce large amounts of food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✓ Lower retail prices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✗ Animal welfare trade-offs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✗ Often harmful to environment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✗ Hidden costs (subsidies, environmental damage, job losses)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7"/>
          <p:cNvSpPr txBox="1"/>
          <p:nvPr/>
        </p:nvSpPr>
        <p:spPr>
          <a:xfrm>
            <a:off x="1800900" y="4257850"/>
            <a:ext cx="7343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are trade-offs in farming choices. Every decision has consequences for animals, people, and the planet. </a:t>
            </a:r>
            <a:endParaRPr b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8"/>
          <p:cNvSpPr txBox="1"/>
          <p:nvPr/>
        </p:nvSpPr>
        <p:spPr>
          <a:xfrm>
            <a:off x="0" y="0"/>
            <a:ext cx="90942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Calibri"/>
                <a:ea typeface="Calibri"/>
                <a:cs typeface="Calibri"/>
                <a:sym typeface="Calibri"/>
              </a:rPr>
              <a:t>Exit Question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Should food production prioritise low cost, animal welfare, or environmental protection – or a balance of all three?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In your answer, try to use: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The concept of sentience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Examples of farming systems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Evidence from the video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7158826" y="3158325"/>
            <a:ext cx="1985174" cy="1985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 txBox="1"/>
          <p:nvPr/>
        </p:nvSpPr>
        <p:spPr>
          <a:xfrm>
            <a:off x="0" y="0"/>
            <a:ext cx="90942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Calibri"/>
                <a:ea typeface="Calibri"/>
                <a:cs typeface="Calibri"/>
                <a:sym typeface="Calibri"/>
              </a:rPr>
              <a:t>Extension / Homework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Option 1: Research Task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Research one animal farming system and list: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One benefit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One challenge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Option 2: Written Response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Write a paragraph answering: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"Is intensive farming necessary in today's world?"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" name="Google Shape;16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7158826" y="3158325"/>
            <a:ext cx="1985174" cy="1985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8900" y="2992325"/>
            <a:ext cx="3161050" cy="21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0" y="0"/>
            <a:ext cx="9094200" cy="33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Calibri"/>
                <a:ea typeface="Calibri"/>
                <a:cs typeface="Calibri"/>
                <a:sym typeface="Calibri"/>
              </a:rPr>
              <a:t>Learning Objectives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By the end of this lesson, you will be able to: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●"/>
            </a:pPr>
            <a:r>
              <a:rPr lang="en" sz="2200">
                <a:latin typeface="Calibri"/>
                <a:ea typeface="Calibri"/>
                <a:cs typeface="Calibri"/>
                <a:sym typeface="Calibri"/>
              </a:rPr>
              <a:t>Describe common </a:t>
            </a:r>
            <a:r>
              <a:rPr b="1" lang="en" sz="2200">
                <a:latin typeface="Calibri"/>
                <a:ea typeface="Calibri"/>
                <a:cs typeface="Calibri"/>
                <a:sym typeface="Calibri"/>
              </a:rPr>
              <a:t>perceptions </a:t>
            </a:r>
            <a:r>
              <a:rPr lang="en" sz="2200"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b="1" lang="en" sz="2200">
                <a:latin typeface="Calibri"/>
                <a:ea typeface="Calibri"/>
                <a:cs typeface="Calibri"/>
                <a:sym typeface="Calibri"/>
              </a:rPr>
              <a:t>realities of farming</a:t>
            </a:r>
            <a:endParaRPr b="1" sz="2200"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●"/>
            </a:pPr>
            <a:r>
              <a:rPr lang="en" sz="2200">
                <a:latin typeface="Calibri"/>
                <a:ea typeface="Calibri"/>
                <a:cs typeface="Calibri"/>
                <a:sym typeface="Calibri"/>
              </a:rPr>
              <a:t>Identify different </a:t>
            </a:r>
            <a:r>
              <a:rPr b="1" lang="en" sz="2200">
                <a:latin typeface="Calibri"/>
                <a:ea typeface="Calibri"/>
                <a:cs typeface="Calibri"/>
                <a:sym typeface="Calibri"/>
              </a:rPr>
              <a:t>types </a:t>
            </a:r>
            <a:r>
              <a:rPr lang="en" sz="2200"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b="1" lang="en" sz="2200">
                <a:latin typeface="Calibri"/>
                <a:ea typeface="Calibri"/>
                <a:cs typeface="Calibri"/>
                <a:sym typeface="Calibri"/>
              </a:rPr>
              <a:t>systems </a:t>
            </a:r>
            <a:r>
              <a:rPr lang="en" sz="2200">
                <a:latin typeface="Calibri"/>
                <a:ea typeface="Calibri"/>
                <a:cs typeface="Calibri"/>
                <a:sym typeface="Calibri"/>
              </a:rPr>
              <a:t>of farming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●"/>
            </a:pPr>
            <a:r>
              <a:rPr lang="en" sz="2200">
                <a:latin typeface="Calibri"/>
                <a:ea typeface="Calibri"/>
                <a:cs typeface="Calibri"/>
                <a:sym typeface="Calibri"/>
              </a:rPr>
              <a:t>Explain what animal </a:t>
            </a:r>
            <a:r>
              <a:rPr b="1" lang="en" sz="2200">
                <a:latin typeface="Calibri"/>
                <a:ea typeface="Calibri"/>
                <a:cs typeface="Calibri"/>
                <a:sym typeface="Calibri"/>
              </a:rPr>
              <a:t>sentience </a:t>
            </a:r>
            <a:r>
              <a:rPr lang="en" sz="2200">
                <a:latin typeface="Calibri"/>
                <a:ea typeface="Calibri"/>
                <a:cs typeface="Calibri"/>
                <a:sym typeface="Calibri"/>
              </a:rPr>
              <a:t>means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●"/>
            </a:pPr>
            <a:r>
              <a:rPr lang="en" sz="2200">
                <a:latin typeface="Calibri"/>
                <a:ea typeface="Calibri"/>
                <a:cs typeface="Calibri"/>
                <a:sym typeface="Calibri"/>
              </a:rPr>
              <a:t>Describe how </a:t>
            </a:r>
            <a:r>
              <a:rPr b="1" lang="en" sz="2200">
                <a:latin typeface="Calibri"/>
                <a:ea typeface="Calibri"/>
                <a:cs typeface="Calibri"/>
                <a:sym typeface="Calibri"/>
              </a:rPr>
              <a:t>intensive </a:t>
            </a:r>
            <a:r>
              <a:rPr lang="en" sz="2200">
                <a:latin typeface="Calibri"/>
                <a:ea typeface="Calibri"/>
                <a:cs typeface="Calibri"/>
                <a:sym typeface="Calibri"/>
              </a:rPr>
              <a:t>farming systems affect farmed animals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●"/>
            </a:pPr>
            <a:r>
              <a:rPr lang="en" sz="2200">
                <a:latin typeface="Calibri"/>
                <a:ea typeface="Calibri"/>
                <a:cs typeface="Calibri"/>
                <a:sym typeface="Calibri"/>
              </a:rPr>
              <a:t>Evaluate different viewpoints on how farmed animals should be treated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5360775" y="1360275"/>
            <a:ext cx="3783225" cy="378322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/>
        </p:nvSpPr>
        <p:spPr>
          <a:xfrm>
            <a:off x="0" y="0"/>
            <a:ext cx="90942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Calibri"/>
                <a:ea typeface="Calibri"/>
                <a:cs typeface="Calibri"/>
                <a:sym typeface="Calibri"/>
              </a:rPr>
              <a:t>What Does a Farm Look Like?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Task: Sketch a farm, or list what you imagine is on one (3 minutes)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Think about: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Buildings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Landscape features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Equipment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Animals and where they are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/>
        </p:nvSpPr>
        <p:spPr>
          <a:xfrm>
            <a:off x="0" y="0"/>
            <a:ext cx="6900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Calibri"/>
                <a:ea typeface="Calibri"/>
                <a:cs typeface="Calibri"/>
                <a:sym typeface="Calibri"/>
              </a:rPr>
              <a:t>Did you draw something like this</a:t>
            </a:r>
            <a:r>
              <a:rPr b="1" lang="en" sz="2400">
                <a:latin typeface="Calibri"/>
                <a:ea typeface="Calibri"/>
                <a:cs typeface="Calibri"/>
                <a:sym typeface="Calibri"/>
              </a:rPr>
              <a:t>?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7158826" y="3158325"/>
            <a:ext cx="1985174" cy="198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/>
          <p:cNvPicPr preferRelativeResize="0"/>
          <p:nvPr/>
        </p:nvPicPr>
        <p:blipFill rotWithShape="1">
          <a:blip r:embed="rId4">
            <a:alphaModFix/>
          </a:blip>
          <a:srcRect b="7057" l="0" r="0" t="5393"/>
          <a:stretch/>
        </p:blipFill>
        <p:spPr>
          <a:xfrm>
            <a:off x="946900" y="692150"/>
            <a:ext cx="6491700" cy="397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7"/>
          <p:cNvSpPr txBox="1"/>
          <p:nvPr/>
        </p:nvSpPr>
        <p:spPr>
          <a:xfrm>
            <a:off x="0" y="0"/>
            <a:ext cx="6600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In the UK in 2026 this is a dairy farm….</a:t>
            </a:r>
            <a:endParaRPr sz="2400"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8"/>
          <p:cNvSpPr txBox="1"/>
          <p:nvPr/>
        </p:nvSpPr>
        <p:spPr>
          <a:xfrm>
            <a:off x="0" y="0"/>
            <a:ext cx="6600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In the USA in 2026 this is a cattle megafarm….</a:t>
            </a:r>
            <a:endParaRPr sz="2400"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/>
          <p:nvPr/>
        </p:nvSpPr>
        <p:spPr>
          <a:xfrm>
            <a:off x="0" y="0"/>
            <a:ext cx="9094200" cy="46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Calibri"/>
                <a:ea typeface="Calibri"/>
                <a:cs typeface="Calibri"/>
                <a:sym typeface="Calibri"/>
              </a:rPr>
              <a:t>What is </a:t>
            </a:r>
            <a:r>
              <a:rPr b="1" i="1" lang="en" sz="2400">
                <a:latin typeface="Calibri"/>
                <a:ea typeface="Calibri"/>
                <a:cs typeface="Calibri"/>
                <a:sym typeface="Calibri"/>
              </a:rPr>
              <a:t>Animal Sentience</a:t>
            </a:r>
            <a:r>
              <a:rPr b="1" lang="en" sz="2400">
                <a:latin typeface="Calibri"/>
                <a:ea typeface="Calibri"/>
                <a:cs typeface="Calibri"/>
                <a:sym typeface="Calibri"/>
              </a:rPr>
              <a:t>?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Do you think farmed animals can feel pain, happiness, or form bonds?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What is Sentience?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Sentience means the ability to feel: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○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Pain and discomfort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○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Pleasure and happiness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○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Fear and anxiety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○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Comfort and contentment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Google Shape;9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3907" y="1488032"/>
            <a:ext cx="3170100" cy="365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576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0"/>
          <p:cNvSpPr txBox="1"/>
          <p:nvPr/>
        </p:nvSpPr>
        <p:spPr>
          <a:xfrm>
            <a:off x="4718775" y="608600"/>
            <a:ext cx="3822900" cy="37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“… animals, like man, manifestly feel pleasure and pain, happiness, and misery.” </a:t>
            </a:r>
            <a:endParaRPr b="1" sz="29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9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Charles Darwin,</a:t>
            </a:r>
            <a:endParaRPr sz="29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The Descent of Man (1871)</a:t>
            </a:r>
            <a:endParaRPr sz="29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/>
          <p:nvPr/>
        </p:nvSpPr>
        <p:spPr>
          <a:xfrm>
            <a:off x="0" y="0"/>
            <a:ext cx="9094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Calibri"/>
                <a:ea typeface="Calibri"/>
                <a:cs typeface="Calibri"/>
                <a:sym typeface="Calibri"/>
              </a:rPr>
              <a:t>What are the </a:t>
            </a:r>
            <a:r>
              <a:rPr b="1" lang="en" sz="2400">
                <a:latin typeface="Calibri"/>
                <a:ea typeface="Calibri"/>
                <a:cs typeface="Calibri"/>
                <a:sym typeface="Calibri"/>
              </a:rPr>
              <a:t>different</a:t>
            </a:r>
            <a:r>
              <a:rPr b="1" lang="en" sz="2400">
                <a:latin typeface="Calibri"/>
                <a:ea typeface="Calibri"/>
                <a:cs typeface="Calibri"/>
                <a:sym typeface="Calibri"/>
              </a:rPr>
              <a:t> types of farming?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1"/>
          <p:cNvSpPr/>
          <p:nvPr/>
        </p:nvSpPr>
        <p:spPr>
          <a:xfrm>
            <a:off x="632825" y="951050"/>
            <a:ext cx="3385800" cy="14715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🐄 Animal Farming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Animals raised for food or products</a:t>
            </a:r>
            <a:endParaRPr/>
          </a:p>
        </p:txBody>
      </p:sp>
      <p:sp>
        <p:nvSpPr>
          <p:cNvPr id="106" name="Google Shape;106;p21"/>
          <p:cNvSpPr/>
          <p:nvPr/>
        </p:nvSpPr>
        <p:spPr>
          <a:xfrm>
            <a:off x="4913650" y="951050"/>
            <a:ext cx="3385800" cy="14715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🌾 Arable Farming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Crops only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1"/>
          <p:cNvSpPr/>
          <p:nvPr/>
        </p:nvSpPr>
        <p:spPr>
          <a:xfrm>
            <a:off x="632825" y="2819500"/>
            <a:ext cx="3385800" cy="14715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🚜 Mixed Farming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Combination of crops and animals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1"/>
          <p:cNvSpPr/>
          <p:nvPr/>
        </p:nvSpPr>
        <p:spPr>
          <a:xfrm>
            <a:off x="4913650" y="2819500"/>
            <a:ext cx="3385800" cy="14715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🐟 Aquaculture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Farming fish and aquatic animals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